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62" r:id="rId3"/>
    <p:sldId id="258" r:id="rId4"/>
    <p:sldId id="260" r:id="rId5"/>
    <p:sldId id="284" r:id="rId6"/>
    <p:sldId id="287" r:id="rId7"/>
    <p:sldId id="289" r:id="rId8"/>
    <p:sldId id="288" r:id="rId9"/>
    <p:sldId id="270" r:id="rId10"/>
    <p:sldId id="285" r:id="rId11"/>
    <p:sldId id="275" r:id="rId12"/>
    <p:sldId id="280" r:id="rId13"/>
    <p:sldId id="273" r:id="rId14"/>
    <p:sldId id="290" r:id="rId15"/>
  </p:sldIdLst>
  <p:sldSz cx="6858000" cy="9907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50"/>
    <p:restoredTop sz="94686"/>
  </p:normalViewPr>
  <p:slideViewPr>
    <p:cSldViewPr snapToGrid="0">
      <p:cViewPr varScale="1">
        <p:scale>
          <a:sx n="65" d="100"/>
          <a:sy n="65" d="100"/>
        </p:scale>
        <p:origin x="290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7860-C28C-AE4C-AE78-D210860AB797}" type="datetimeFigureOut">
              <a:rPr lang="en-IL" smtClean="0"/>
              <a:t>10/13/2022</a:t>
            </a:fld>
            <a:endParaRPr lang="en-IL"/>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570D3-C8B9-4145-BF91-81429EDBA477}" type="slidenum">
              <a:rPr lang="en-IL" smtClean="0"/>
              <a:t>‹#›</a:t>
            </a:fld>
            <a:endParaRPr lang="en-IL"/>
          </a:p>
        </p:txBody>
      </p:sp>
    </p:spTree>
    <p:extLst>
      <p:ext uri="{BB962C8B-B14F-4D97-AF65-F5344CB8AC3E}">
        <p14:creationId xmlns:p14="http://schemas.microsoft.com/office/powerpoint/2010/main" val="1174812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IL" dirty="0"/>
          </a:p>
        </p:txBody>
      </p:sp>
      <p:sp>
        <p:nvSpPr>
          <p:cNvPr id="4" name="Slide Number Placeholder 3"/>
          <p:cNvSpPr>
            <a:spLocks noGrp="1"/>
          </p:cNvSpPr>
          <p:nvPr>
            <p:ph type="sldNum" sz="quarter" idx="5"/>
          </p:nvPr>
        </p:nvSpPr>
        <p:spPr/>
        <p:txBody>
          <a:bodyPr/>
          <a:lstStyle/>
          <a:p>
            <a:fld id="{C4B570D3-C8B9-4145-BF91-81429EDBA477}" type="slidenum">
              <a:rPr lang="en-IL" smtClean="0"/>
              <a:t>10</a:t>
            </a:fld>
            <a:endParaRPr lang="en-IL"/>
          </a:p>
        </p:txBody>
      </p:sp>
    </p:spTree>
    <p:extLst>
      <p:ext uri="{BB962C8B-B14F-4D97-AF65-F5344CB8AC3E}">
        <p14:creationId xmlns:p14="http://schemas.microsoft.com/office/powerpoint/2010/main" val="57906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451"/>
            <a:ext cx="5829300" cy="3449308"/>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3778"/>
            <a:ext cx="5143500" cy="239204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F4F36-519C-AB42-BD62-CF4CFB416C62}" type="datetimeFigureOut">
              <a:rPr lang="en-IL" smtClean="0"/>
              <a:t>10/13/2022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55591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F4F36-519C-AB42-BD62-CF4CFB416C62}" type="datetimeFigureOut">
              <a:rPr lang="en-IL" smtClean="0"/>
              <a:t>10/13/2022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39079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87"/>
            <a:ext cx="1478756" cy="83962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87"/>
            <a:ext cx="4350544" cy="8396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F4F36-519C-AB42-BD62-CF4CFB416C62}" type="datetimeFigureOut">
              <a:rPr lang="en-IL" smtClean="0"/>
              <a:t>10/13/2022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386837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F4F36-519C-AB42-BD62-CF4CFB416C62}" type="datetimeFigureOut">
              <a:rPr lang="en-IL" smtClean="0"/>
              <a:t>10/13/2022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164543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70019"/>
            <a:ext cx="5915025" cy="4121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30289"/>
            <a:ext cx="5915025" cy="2167284"/>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AF4F36-519C-AB42-BD62-CF4CFB416C62}" type="datetimeFigureOut">
              <a:rPr lang="en-IL" smtClean="0"/>
              <a:t>10/13/2022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428133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436"/>
            <a:ext cx="2914650" cy="6286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436"/>
            <a:ext cx="2914650" cy="6286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AF4F36-519C-AB42-BD62-CF4CFB416C62}" type="datetimeFigureOut">
              <a:rPr lang="en-IL" smtClean="0"/>
              <a:t>10/13/2022</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79582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90"/>
            <a:ext cx="5915025" cy="19150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736"/>
            <a:ext cx="2901255" cy="119028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9022"/>
            <a:ext cx="2901255" cy="5323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736"/>
            <a:ext cx="2915543" cy="119028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9022"/>
            <a:ext cx="2915543" cy="5323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AF4F36-519C-AB42-BD62-CF4CFB416C62}" type="datetimeFigureOut">
              <a:rPr lang="en-IL" smtClean="0"/>
              <a:t>10/13/2022</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57016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AF4F36-519C-AB42-BD62-CF4CFB416C62}" type="datetimeFigureOut">
              <a:rPr lang="en-IL" smtClean="0"/>
              <a:t>10/13/2022</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39242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F4F36-519C-AB42-BD62-CF4CFB416C62}" type="datetimeFigureOut">
              <a:rPr lang="en-IL" smtClean="0"/>
              <a:t>10/13/2022</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3197158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506"/>
            <a:ext cx="2211884" cy="2311771"/>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511"/>
            <a:ext cx="3471863" cy="704080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2276"/>
            <a:ext cx="2211884" cy="550651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CAF4F36-519C-AB42-BD62-CF4CFB416C62}" type="datetimeFigureOut">
              <a:rPr lang="en-IL" smtClean="0"/>
              <a:t>10/13/2022</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405469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506"/>
            <a:ext cx="2211884" cy="231177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511"/>
            <a:ext cx="3471863" cy="704080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2276"/>
            <a:ext cx="2211884" cy="550651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CAF4F36-519C-AB42-BD62-CF4CFB416C62}" type="datetimeFigureOut">
              <a:rPr lang="en-IL" smtClean="0"/>
              <a:t>10/13/2022</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7571D893-DC04-E048-95E9-0B97ABED10BB}" type="slidenum">
              <a:rPr lang="en-IL" smtClean="0"/>
              <a:t>‹#›</a:t>
            </a:fld>
            <a:endParaRPr lang="en-IL"/>
          </a:p>
        </p:txBody>
      </p:sp>
    </p:spTree>
    <p:extLst>
      <p:ext uri="{BB962C8B-B14F-4D97-AF65-F5344CB8AC3E}">
        <p14:creationId xmlns:p14="http://schemas.microsoft.com/office/powerpoint/2010/main" val="357330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436"/>
            <a:ext cx="5915025" cy="6286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a:solidFill>
                  <a:schemeClr val="tx1">
                    <a:tint val="75000"/>
                  </a:schemeClr>
                </a:solidFill>
              </a:defRPr>
            </a:lvl1pPr>
          </a:lstStyle>
          <a:p>
            <a:fld id="{ACAF4F36-519C-AB42-BD62-CF4CFB416C62}" type="datetimeFigureOut">
              <a:rPr lang="en-IL" smtClean="0"/>
              <a:t>10/13/2022</a:t>
            </a:fld>
            <a:endParaRPr lang="en-IL"/>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L"/>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a:solidFill>
                  <a:schemeClr val="tx1">
                    <a:tint val="75000"/>
                  </a:schemeClr>
                </a:solidFill>
              </a:defRPr>
            </a:lvl1pPr>
          </a:lstStyle>
          <a:p>
            <a:fld id="{7571D893-DC04-E048-95E9-0B97ABED10BB}" type="slidenum">
              <a:rPr lang="en-IL" smtClean="0"/>
              <a:t>‹#›</a:t>
            </a:fld>
            <a:endParaRPr lang="en-IL"/>
          </a:p>
        </p:txBody>
      </p:sp>
    </p:spTree>
    <p:extLst>
      <p:ext uri="{BB962C8B-B14F-4D97-AF65-F5344CB8AC3E}">
        <p14:creationId xmlns:p14="http://schemas.microsoft.com/office/powerpoint/2010/main" val="2264770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biomicagritech.wixsite.com/biomicagritech"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www.salicrop.com/"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875CA-0B55-561D-5845-7BF7B5F38452}"/>
              </a:ext>
            </a:extLst>
          </p:cNvPr>
          <p:cNvPicPr>
            <a:picLocks noChangeAspect="1"/>
          </p:cNvPicPr>
          <p:nvPr/>
        </p:nvPicPr>
        <p:blipFill>
          <a:blip r:embed="rId2"/>
          <a:stretch>
            <a:fillRect/>
          </a:stretch>
        </p:blipFill>
        <p:spPr>
          <a:xfrm>
            <a:off x="-75765" y="0"/>
            <a:ext cx="7009530" cy="9907588"/>
          </a:xfrm>
          <a:prstGeom prst="rect">
            <a:avLst/>
          </a:prstGeom>
        </p:spPr>
      </p:pic>
    </p:spTree>
    <p:extLst>
      <p:ext uri="{BB962C8B-B14F-4D97-AF65-F5344CB8AC3E}">
        <p14:creationId xmlns:p14="http://schemas.microsoft.com/office/powerpoint/2010/main" val="1082941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3"/>
          <a:stretch>
            <a:fillRect/>
          </a:stretch>
        </p:blipFill>
        <p:spPr>
          <a:xfrm rot="5400000">
            <a:off x="-1716363" y="1333227"/>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4032504" y="-115441"/>
            <a:ext cx="2825496" cy="2479614"/>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4297680" y="1402682"/>
            <a:ext cx="2377440" cy="2931574"/>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dirty="0"/>
          </a:p>
        </p:txBody>
      </p:sp>
      <p:pic>
        <p:nvPicPr>
          <p:cNvPr id="2" name="image33.png">
            <a:extLst>
              <a:ext uri="{FF2B5EF4-FFF2-40B4-BE49-F238E27FC236}">
                <a16:creationId xmlns:a16="http://schemas.microsoft.com/office/drawing/2014/main" id="{6CBA102C-95CC-19B9-7D73-2133EC0BA6F9}"/>
              </a:ext>
            </a:extLst>
          </p:cNvPr>
          <p:cNvPicPr/>
          <p:nvPr/>
        </p:nvPicPr>
        <p:blipFill>
          <a:blip r:embed="rId4"/>
          <a:srcRect/>
          <a:stretch>
            <a:fillRect/>
          </a:stretch>
        </p:blipFill>
        <p:spPr>
          <a:xfrm>
            <a:off x="4459224" y="204044"/>
            <a:ext cx="2060448" cy="3954558"/>
          </a:xfrm>
          <a:prstGeom prst="rect">
            <a:avLst/>
          </a:prstGeom>
          <a:ln/>
        </p:spPr>
      </p:pic>
      <p:sp>
        <p:nvSpPr>
          <p:cNvPr id="4" name="TextBox 3">
            <a:extLst>
              <a:ext uri="{FF2B5EF4-FFF2-40B4-BE49-F238E27FC236}">
                <a16:creationId xmlns:a16="http://schemas.microsoft.com/office/drawing/2014/main" id="{5D921BFD-9B6C-D28F-CC4F-E25E707CEAF4}"/>
              </a:ext>
            </a:extLst>
          </p:cNvPr>
          <p:cNvSpPr txBox="1"/>
          <p:nvPr/>
        </p:nvSpPr>
        <p:spPr>
          <a:xfrm>
            <a:off x="960120" y="4953794"/>
            <a:ext cx="5197602" cy="3455048"/>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הקמת חממות במשק חדש</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משה אליהו</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גידול תוצרת</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יתד</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תקציב נדרש:</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1,200,000 ש״ח</a:t>
            </a: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משה אליהו עוסק כשכיר בהקמת חממות לגידול עגבניות שרי. לאחרונה רכש את המשק ביתד ומחפש משקיע שיעזור לו להקים המשק.</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E30CA3-2C66-3DAB-99E9-BA534BD1D8A6}"/>
              </a:ext>
            </a:extLst>
          </p:cNvPr>
          <p:cNvSpPr txBox="1"/>
          <p:nvPr/>
        </p:nvSpPr>
        <p:spPr>
          <a:xfrm rot="20287261">
            <a:off x="137458" y="193889"/>
            <a:ext cx="1731564" cy="369332"/>
          </a:xfrm>
          <a:prstGeom prst="rect">
            <a:avLst/>
          </a:prstGeom>
          <a:noFill/>
        </p:spPr>
        <p:txBody>
          <a:bodyPr wrap="none" rtlCol="0">
            <a:spAutoFit/>
          </a:bodyPr>
          <a:lstStyle/>
          <a:p>
            <a:r>
              <a:rPr lang="he-IL" dirty="0"/>
              <a:t>חקלאות ישראלית</a:t>
            </a:r>
          </a:p>
        </p:txBody>
      </p:sp>
    </p:spTree>
    <p:extLst>
      <p:ext uri="{BB962C8B-B14F-4D97-AF65-F5344CB8AC3E}">
        <p14:creationId xmlns:p14="http://schemas.microsoft.com/office/powerpoint/2010/main" val="1909299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333225"/>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529584" y="-115441"/>
            <a:ext cx="3328416" cy="2479614"/>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749040" y="1350510"/>
            <a:ext cx="2880360" cy="1889390"/>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IL"/>
          </a:p>
        </p:txBody>
      </p:sp>
      <p:sp>
        <p:nvSpPr>
          <p:cNvPr id="3" name="TextBox 2">
            <a:extLst>
              <a:ext uri="{FF2B5EF4-FFF2-40B4-BE49-F238E27FC236}">
                <a16:creationId xmlns:a16="http://schemas.microsoft.com/office/drawing/2014/main" id="{94531DB3-6B1E-57B7-71E8-F680E4A56D49}"/>
              </a:ext>
            </a:extLst>
          </p:cNvPr>
          <p:cNvSpPr txBox="1"/>
          <p:nvPr/>
        </p:nvSpPr>
        <p:spPr>
          <a:xfrm>
            <a:off x="902825" y="3912420"/>
            <a:ext cx="5310523" cy="4377160"/>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פטל חורף</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תום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לינר</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הקמת תשתית</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עין זיון</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latin typeface="Arial" panose="020B0604020202020204" pitchFamily="34" charset="0"/>
                <a:ea typeface="Calibri" panose="020F0502020204030204" pitchFamily="34" charset="0"/>
                <a:cs typeface="Arial" panose="020B0604020202020204" pitchFamily="34" charset="0"/>
              </a:rPr>
              <a:t>תקציב נדרש: </a:t>
            </a: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3,500,000 ש״ח</a:t>
            </a:r>
            <a:endParaRPr lang="he-IL" sz="2000" dirty="0">
              <a:solidFill>
                <a:srgbClr val="184A39"/>
              </a:solidFill>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תום התמחה בגידול אוכמניות חורף וזני פטנט והיה שותף להקמת מיזם האוכמניות ברמת הגולן. הוא זיהה מספר זני פטל שמניבים בחורף (הפטל בישראל מניב לרוב בחודשים מאי - יולי), חתם על הסכמי גידול וביצע ביות של מספר זנים במשתלת מי עמי. כספי ההשקעה יאפשרו העברת השתילים ממשתלת מי עמי לאתר הגידול באבן מנחם והפקת תוצרת חקלאית בתוך 6-12 חודשים.</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image38.png">
            <a:extLst>
              <a:ext uri="{FF2B5EF4-FFF2-40B4-BE49-F238E27FC236}">
                <a16:creationId xmlns:a16="http://schemas.microsoft.com/office/drawing/2014/main" id="{D14AD531-BF8E-425A-5423-A5F22E071B9E}"/>
              </a:ext>
            </a:extLst>
          </p:cNvPr>
          <p:cNvPicPr/>
          <p:nvPr/>
        </p:nvPicPr>
        <p:blipFill>
          <a:blip r:embed="rId3"/>
          <a:srcRect/>
          <a:stretch>
            <a:fillRect/>
          </a:stretch>
        </p:blipFill>
        <p:spPr>
          <a:xfrm>
            <a:off x="3848364" y="323507"/>
            <a:ext cx="2653020" cy="2803742"/>
          </a:xfrm>
          <a:prstGeom prst="rect">
            <a:avLst/>
          </a:prstGeom>
          <a:ln/>
        </p:spPr>
      </p:pic>
      <p:sp>
        <p:nvSpPr>
          <p:cNvPr id="2" name="TextBox 1">
            <a:extLst>
              <a:ext uri="{FF2B5EF4-FFF2-40B4-BE49-F238E27FC236}">
                <a16:creationId xmlns:a16="http://schemas.microsoft.com/office/drawing/2014/main" id="{ACCA2FEB-A625-8F49-8101-39F69755CD78}"/>
              </a:ext>
            </a:extLst>
          </p:cNvPr>
          <p:cNvSpPr txBox="1"/>
          <p:nvPr/>
        </p:nvSpPr>
        <p:spPr>
          <a:xfrm rot="20287261">
            <a:off x="137458" y="193889"/>
            <a:ext cx="1731564" cy="369332"/>
          </a:xfrm>
          <a:prstGeom prst="rect">
            <a:avLst/>
          </a:prstGeom>
          <a:noFill/>
        </p:spPr>
        <p:txBody>
          <a:bodyPr wrap="none" rtlCol="0">
            <a:spAutoFit/>
          </a:bodyPr>
          <a:lstStyle/>
          <a:p>
            <a:r>
              <a:rPr lang="he-IL" dirty="0"/>
              <a:t>חקלאות ישראלית</a:t>
            </a:r>
          </a:p>
        </p:txBody>
      </p:sp>
    </p:spTree>
    <p:extLst>
      <p:ext uri="{BB962C8B-B14F-4D97-AF65-F5344CB8AC3E}">
        <p14:creationId xmlns:p14="http://schemas.microsoft.com/office/powerpoint/2010/main" val="892106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447983"/>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136392" y="-228600"/>
            <a:ext cx="3721608" cy="2592773"/>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429000" y="1350510"/>
            <a:ext cx="3200400" cy="1889390"/>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pic>
        <p:nvPicPr>
          <p:cNvPr id="2" name="image3.png">
            <a:extLst>
              <a:ext uri="{FF2B5EF4-FFF2-40B4-BE49-F238E27FC236}">
                <a16:creationId xmlns:a16="http://schemas.microsoft.com/office/drawing/2014/main" id="{9A134F9A-461B-C778-0348-AA4109A0BEA6}"/>
              </a:ext>
            </a:extLst>
          </p:cNvPr>
          <p:cNvPicPr/>
          <p:nvPr/>
        </p:nvPicPr>
        <p:blipFill>
          <a:blip r:embed="rId3"/>
          <a:srcRect/>
          <a:stretch>
            <a:fillRect/>
          </a:stretch>
        </p:blipFill>
        <p:spPr>
          <a:xfrm>
            <a:off x="3589019" y="98099"/>
            <a:ext cx="2880362" cy="2977651"/>
          </a:xfrm>
          <a:prstGeom prst="rect">
            <a:avLst/>
          </a:prstGeom>
          <a:ln/>
        </p:spPr>
      </p:pic>
      <p:pic>
        <p:nvPicPr>
          <p:cNvPr id="3" name="תמונה 16">
            <a:extLst>
              <a:ext uri="{FF2B5EF4-FFF2-40B4-BE49-F238E27FC236}">
                <a16:creationId xmlns:a16="http://schemas.microsoft.com/office/drawing/2014/main" id="{2B3859DC-828A-AF29-8012-C3218E9821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6392" y="3447701"/>
            <a:ext cx="3493008" cy="484219"/>
          </a:xfrm>
          <a:prstGeom prst="rect">
            <a:avLst/>
          </a:prstGeom>
          <a:noFill/>
        </p:spPr>
      </p:pic>
      <p:sp>
        <p:nvSpPr>
          <p:cNvPr id="8" name="TextBox 7">
            <a:extLst>
              <a:ext uri="{FF2B5EF4-FFF2-40B4-BE49-F238E27FC236}">
                <a16:creationId xmlns:a16="http://schemas.microsoft.com/office/drawing/2014/main" id="{7AD371BE-9C60-5F38-E340-88FB49F2657E}"/>
              </a:ext>
            </a:extLst>
          </p:cNvPr>
          <p:cNvSpPr txBox="1"/>
          <p:nvPr/>
        </p:nvSpPr>
        <p:spPr>
          <a:xfrm>
            <a:off x="871676" y="4291529"/>
            <a:ext cx="5645552" cy="4377160"/>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Tomgrow</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רותם ברקין</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פיתוח מוצר</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תל אביב</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latin typeface="Arial" panose="020B0604020202020204" pitchFamily="34" charset="0"/>
                <a:ea typeface="Calibri" panose="020F0502020204030204" pitchFamily="34" charset="0"/>
                <a:cs typeface="Arial" panose="020B0604020202020204" pitchFamily="34" charset="0"/>
              </a:rPr>
              <a:t>תקציב נדרש: </a:t>
            </a: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000 ש״ח</a:t>
            </a: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החברה מפתחת מצעי גידול חכמים מבוססי ג׳ל. המצע ניתן להגדרה בהתאם לסוג הגידול ומאפשר חיסכון במים ובחומרי הזנה הדרושים לצמח. המוצר מתאים לגידולי חממה, עציצים ועוד. החברה פיתחה ומשווקת פתרון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Selfgrow</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שנמצא בשימוש במשרדים ובבתי מלון ומאפשר גידול ללא צורך בהשקיה לתקופות ארוכות ונמצא בשימוש אצל לקוחות בישראל ובעולם.</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609A738-2BDF-7977-3A5D-1A0A524EF3D2}"/>
              </a:ext>
            </a:extLst>
          </p:cNvPr>
          <p:cNvSpPr txBox="1"/>
          <p:nvPr/>
        </p:nvSpPr>
        <p:spPr>
          <a:xfrm rot="20731068">
            <a:off x="286608" y="376448"/>
            <a:ext cx="1478290" cy="369332"/>
          </a:xfrm>
          <a:prstGeom prst="rect">
            <a:avLst/>
          </a:prstGeom>
          <a:noFill/>
        </p:spPr>
        <p:txBody>
          <a:bodyPr wrap="none" rtlCol="0">
            <a:spAutoFit/>
          </a:bodyPr>
          <a:lstStyle/>
          <a:p>
            <a:r>
              <a:rPr lang="he-IL" dirty="0"/>
              <a:t>חקלאות חכמה</a:t>
            </a:r>
            <a:endParaRPr lang="en-IL" dirty="0"/>
          </a:p>
        </p:txBody>
      </p:sp>
      <p:pic>
        <p:nvPicPr>
          <p:cNvPr id="9" name="Picture 8">
            <a:extLst>
              <a:ext uri="{FF2B5EF4-FFF2-40B4-BE49-F238E27FC236}">
                <a16:creationId xmlns:a16="http://schemas.microsoft.com/office/drawing/2014/main" id="{7B4A7B3C-087C-49BB-08AC-A37F460A660D}"/>
              </a:ext>
            </a:extLst>
          </p:cNvPr>
          <p:cNvPicPr>
            <a:picLocks noChangeAspect="1"/>
          </p:cNvPicPr>
          <p:nvPr/>
        </p:nvPicPr>
        <p:blipFill>
          <a:blip r:embed="rId5"/>
          <a:stretch>
            <a:fillRect/>
          </a:stretch>
        </p:blipFill>
        <p:spPr>
          <a:xfrm>
            <a:off x="228600" y="2395545"/>
            <a:ext cx="2477386" cy="2104311"/>
          </a:xfrm>
          <a:prstGeom prst="rect">
            <a:avLst/>
          </a:prstGeom>
        </p:spPr>
      </p:pic>
    </p:spTree>
    <p:extLst>
      <p:ext uri="{BB962C8B-B14F-4D97-AF65-F5344CB8AC3E}">
        <p14:creationId xmlns:p14="http://schemas.microsoft.com/office/powerpoint/2010/main" val="628983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333225"/>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1773936" y="-115441"/>
            <a:ext cx="5084064" cy="2479614"/>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2103120" y="1350510"/>
            <a:ext cx="4416552" cy="1557282"/>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dirty="0"/>
          </a:p>
        </p:txBody>
      </p:sp>
      <p:pic>
        <p:nvPicPr>
          <p:cNvPr id="2" name="image41.png">
            <a:extLst>
              <a:ext uri="{FF2B5EF4-FFF2-40B4-BE49-F238E27FC236}">
                <a16:creationId xmlns:a16="http://schemas.microsoft.com/office/drawing/2014/main" id="{BAC639BE-D12E-08A2-4A14-4E911B10DB19}"/>
              </a:ext>
            </a:extLst>
          </p:cNvPr>
          <p:cNvPicPr/>
          <p:nvPr/>
        </p:nvPicPr>
        <p:blipFill>
          <a:blip r:embed="rId3"/>
          <a:srcRect/>
          <a:stretch>
            <a:fillRect/>
          </a:stretch>
        </p:blipFill>
        <p:spPr>
          <a:xfrm>
            <a:off x="2267712" y="207676"/>
            <a:ext cx="4096512" cy="2514947"/>
          </a:xfrm>
          <a:prstGeom prst="rect">
            <a:avLst/>
          </a:prstGeom>
          <a:ln/>
        </p:spPr>
      </p:pic>
      <p:sp>
        <p:nvSpPr>
          <p:cNvPr id="9" name="TextBox 8">
            <a:extLst>
              <a:ext uri="{FF2B5EF4-FFF2-40B4-BE49-F238E27FC236}">
                <a16:creationId xmlns:a16="http://schemas.microsoft.com/office/drawing/2014/main" id="{7E340EBC-1741-C9D9-8739-328ABFEA9912}"/>
              </a:ext>
            </a:extLst>
          </p:cNvPr>
          <p:cNvSpPr txBox="1"/>
          <p:nvPr/>
        </p:nvSpPr>
        <p:spPr>
          <a:xfrm>
            <a:off x="611503" y="3338188"/>
            <a:ext cx="5634989" cy="4743286"/>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טיפ טיפה</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יאיר וחיים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ליאחוביצקי</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פיתוח אב טיפוס</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יאיר וחיים פיתחו מערכת אוטונומית לניהול וזיהוי נזילות בצנרת השקיה. מיזם קיבל השקעה מהמדען הראשי.</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לפני כשנה השתתפו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באקסלרטור</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במרכז היזמות של האוניברסיטה העברית בירושלים וקיבלו מענק קטן מהקרן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ומהמל״ג</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ליצירת אב טיפוס ופיתוח.</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בכספי המענק פיתחו מוצר ראשוני שעובד גם בפן המכני וגם בטכנולוגי (</a:t>
            </a:r>
            <a:r>
              <a:rPr lang="en-US"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IOT</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ויצרו קשר עם חקלאים שונים בכל חלקי הארץ אשר גילו התעניינות ונכונות לבצע אצלם בשטח את הניסויים.</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בשלב הבא רוצים לשפר ולדייק את המערכת, להגדיר ולעגן את ה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ip</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ולצאת לניסוי מקיף בשדה (כ-30 מכשירים בכל שדה). </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DB8D42-CEF7-600E-C1C3-F47A7C34A69B}"/>
              </a:ext>
            </a:extLst>
          </p:cNvPr>
          <p:cNvSpPr txBox="1"/>
          <p:nvPr/>
        </p:nvSpPr>
        <p:spPr>
          <a:xfrm rot="20731068">
            <a:off x="322776" y="352178"/>
            <a:ext cx="1202573" cy="369332"/>
          </a:xfrm>
          <a:prstGeom prst="rect">
            <a:avLst/>
          </a:prstGeom>
          <a:noFill/>
        </p:spPr>
        <p:txBody>
          <a:bodyPr wrap="none" rtlCol="0">
            <a:spAutoFit/>
          </a:bodyPr>
          <a:lstStyle/>
          <a:p>
            <a:r>
              <a:rPr lang="he-IL" dirty="0"/>
              <a:t>פיתוח מוצר</a:t>
            </a:r>
            <a:endParaRPr lang="en-IL" dirty="0"/>
          </a:p>
        </p:txBody>
      </p:sp>
    </p:spTree>
    <p:extLst>
      <p:ext uri="{BB962C8B-B14F-4D97-AF65-F5344CB8AC3E}">
        <p14:creationId xmlns:p14="http://schemas.microsoft.com/office/powerpoint/2010/main" val="1076141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4A39"/>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274" y="4471426"/>
            <a:ext cx="2121876" cy="2121876"/>
          </a:xfrm>
          <a:prstGeom prst="rect">
            <a:avLst/>
          </a:prstGeo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352" y="1181231"/>
            <a:ext cx="2086708" cy="2086708"/>
          </a:xfrm>
          <a:prstGeom prst="rect">
            <a:avLst/>
          </a:prstGeom>
        </p:spPr>
      </p:pic>
      <p:sp>
        <p:nvSpPr>
          <p:cNvPr id="6" name="TextBox 5"/>
          <p:cNvSpPr txBox="1"/>
          <p:nvPr/>
        </p:nvSpPr>
        <p:spPr>
          <a:xfrm>
            <a:off x="1148862" y="3029103"/>
            <a:ext cx="4523689" cy="1292662"/>
          </a:xfrm>
          <a:prstGeom prst="rect">
            <a:avLst/>
          </a:prstGeom>
          <a:noFill/>
        </p:spPr>
        <p:txBody>
          <a:bodyPr wrap="square" rtlCol="1">
            <a:spAutoFit/>
          </a:bodyPr>
          <a:lstStyle/>
          <a:p>
            <a:pPr algn="ctr"/>
            <a:r>
              <a:rPr lang="en-US" sz="4000" dirty="0" smtClean="0">
                <a:solidFill>
                  <a:schemeClr val="accent4">
                    <a:lumMod val="60000"/>
                    <a:lumOff val="40000"/>
                  </a:schemeClr>
                </a:solidFill>
              </a:rPr>
              <a:t>Eretz-noshevet.co.il</a:t>
            </a:r>
            <a:r>
              <a:rPr lang="en-US" sz="2000" dirty="0" smtClean="0">
                <a:solidFill>
                  <a:schemeClr val="bg1"/>
                </a:solidFill>
              </a:rPr>
              <a:t/>
            </a:r>
            <a:br>
              <a:rPr lang="en-US" sz="2000" dirty="0" smtClean="0">
                <a:solidFill>
                  <a:schemeClr val="bg1"/>
                </a:solidFill>
              </a:rPr>
            </a:br>
            <a:r>
              <a:rPr lang="he-IL" sz="2000" dirty="0" smtClean="0">
                <a:solidFill>
                  <a:schemeClr val="bg1"/>
                </a:solidFill>
              </a:rPr>
              <a:t>050-4822337</a:t>
            </a:r>
          </a:p>
          <a:p>
            <a:pPr algn="ctr"/>
            <a:endParaRPr lang="he-IL" dirty="0">
              <a:solidFill>
                <a:schemeClr val="bg1"/>
              </a:solidFill>
            </a:endParaRPr>
          </a:p>
        </p:txBody>
      </p:sp>
      <p:pic>
        <p:nvPicPr>
          <p:cNvPr id="9" name="תמונה 8"/>
          <p:cNvPicPr>
            <a:picLocks noChangeAspect="1"/>
          </p:cNvPicPr>
          <p:nvPr/>
        </p:nvPicPr>
        <p:blipFill>
          <a:blip r:embed="rId4"/>
          <a:stretch>
            <a:fillRect/>
          </a:stretch>
        </p:blipFill>
        <p:spPr>
          <a:xfrm>
            <a:off x="1776836" y="3867622"/>
            <a:ext cx="3267739" cy="648505"/>
          </a:xfrm>
          <a:prstGeom prst="rect">
            <a:avLst/>
          </a:prstGeom>
        </p:spPr>
      </p:pic>
      <p:sp>
        <p:nvSpPr>
          <p:cNvPr id="10" name="מלבן 9"/>
          <p:cNvSpPr/>
          <p:nvPr/>
        </p:nvSpPr>
        <p:spPr>
          <a:xfrm>
            <a:off x="2367352" y="6169637"/>
            <a:ext cx="2524089" cy="1384995"/>
          </a:xfrm>
          <a:prstGeom prst="rect">
            <a:avLst/>
          </a:prstGeom>
        </p:spPr>
        <p:txBody>
          <a:bodyPr wrap="none">
            <a:spAutoFit/>
          </a:bodyPr>
          <a:lstStyle/>
          <a:p>
            <a:r>
              <a:rPr lang="en-US" sz="2800" dirty="0" smtClean="0">
                <a:solidFill>
                  <a:schemeClr val="bg1"/>
                </a:solidFill>
              </a:rPr>
              <a:t>hashomer.org.il </a:t>
            </a:r>
          </a:p>
          <a:p>
            <a:endParaRPr lang="he-IL" sz="2800" dirty="0"/>
          </a:p>
          <a:p>
            <a:endParaRPr lang="en-US" sz="2800" dirty="0" smtClean="0">
              <a:solidFill>
                <a:schemeClr val="bg1"/>
              </a:solidFill>
            </a:endParaRPr>
          </a:p>
        </p:txBody>
      </p:sp>
    </p:spTree>
    <p:extLst>
      <p:ext uri="{BB962C8B-B14F-4D97-AF65-F5344CB8AC3E}">
        <p14:creationId xmlns:p14="http://schemas.microsoft.com/office/powerpoint/2010/main" val="614077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370066"/>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956449" y="-208874"/>
            <a:ext cx="2901551" cy="2715768"/>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4167013" y="1149010"/>
            <a:ext cx="2462388" cy="2241407"/>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IL"/>
          </a:p>
        </p:txBody>
      </p:sp>
      <p:pic>
        <p:nvPicPr>
          <p:cNvPr id="2" name="image36.png">
            <a:extLst>
              <a:ext uri="{FF2B5EF4-FFF2-40B4-BE49-F238E27FC236}">
                <a16:creationId xmlns:a16="http://schemas.microsoft.com/office/drawing/2014/main" id="{8F49C8E7-B0B4-1DBA-BC2D-83C9F3D27B9E}"/>
              </a:ext>
            </a:extLst>
          </p:cNvPr>
          <p:cNvPicPr/>
          <p:nvPr/>
        </p:nvPicPr>
        <p:blipFill>
          <a:blip r:embed="rId3"/>
          <a:srcRect/>
          <a:stretch>
            <a:fillRect/>
          </a:stretch>
        </p:blipFill>
        <p:spPr>
          <a:xfrm>
            <a:off x="965217" y="934925"/>
            <a:ext cx="2122611" cy="1125547"/>
          </a:xfrm>
          <a:prstGeom prst="rect">
            <a:avLst/>
          </a:prstGeom>
          <a:ln/>
        </p:spPr>
      </p:pic>
      <p:pic>
        <p:nvPicPr>
          <p:cNvPr id="8" name="image27.png">
            <a:extLst>
              <a:ext uri="{FF2B5EF4-FFF2-40B4-BE49-F238E27FC236}">
                <a16:creationId xmlns:a16="http://schemas.microsoft.com/office/drawing/2014/main" id="{389EA524-9467-F5BE-3273-DC9DEA215CCD}"/>
              </a:ext>
            </a:extLst>
          </p:cNvPr>
          <p:cNvPicPr/>
          <p:nvPr/>
        </p:nvPicPr>
        <p:blipFill>
          <a:blip r:embed="rId4">
            <a:extLst>
              <a:ext uri="{28A0092B-C50C-407E-A947-70E740481C1C}">
                <a14:useLocalDpi xmlns:a14="http://schemas.microsoft.com/office/drawing/2010/main" val="0"/>
              </a:ext>
            </a:extLst>
          </a:blip>
          <a:srcRect/>
          <a:stretch>
            <a:fillRect/>
          </a:stretch>
        </p:blipFill>
        <p:spPr>
          <a:xfrm>
            <a:off x="4341818" y="175737"/>
            <a:ext cx="2127097" cy="3046923"/>
          </a:xfrm>
          <a:prstGeom prst="rect">
            <a:avLst/>
          </a:prstGeom>
          <a:ln/>
        </p:spPr>
      </p:pic>
      <p:sp>
        <p:nvSpPr>
          <p:cNvPr id="10" name="TextBox 9">
            <a:extLst>
              <a:ext uri="{FF2B5EF4-FFF2-40B4-BE49-F238E27FC236}">
                <a16:creationId xmlns:a16="http://schemas.microsoft.com/office/drawing/2014/main" id="{19FE052F-9D37-E3A6-2079-539E72512722}"/>
              </a:ext>
            </a:extLst>
          </p:cNvPr>
          <p:cNvSpPr txBox="1"/>
          <p:nvPr/>
        </p:nvSpPr>
        <p:spPr>
          <a:xfrm>
            <a:off x="497711" y="3790232"/>
            <a:ext cx="5971204" cy="5738815"/>
          </a:xfrm>
          <a:prstGeom prst="rect">
            <a:avLst/>
          </a:prstGeom>
          <a:noFill/>
        </p:spPr>
        <p:txBody>
          <a:bodyPr wrap="square">
            <a:spAutoFit/>
          </a:bodyPr>
          <a:lstStyle/>
          <a:p>
            <a:pPr algn="just"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משק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תושיה</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גל ורוני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תושיה</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משק פעיל</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באר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מילכה</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אתר: </a:t>
            </a:r>
            <a:r>
              <a:rPr lang="en-US" sz="1600" dirty="0" err="1">
                <a:solidFill>
                  <a:srgbClr val="184A39"/>
                </a:solidFill>
                <a:latin typeface="Arial" panose="020B0604020202020204" pitchFamily="34" charset="0"/>
                <a:cs typeface="Arial" panose="020B0604020202020204" pitchFamily="34" charset="0"/>
              </a:rPr>
              <a:t>tushia.co.il</a:t>
            </a:r>
            <a:r>
              <a:rPr lang="en-US" sz="1600" dirty="0">
                <a:solidFill>
                  <a:srgbClr val="184A39"/>
                </a:solidFill>
                <a:latin typeface="Arial" panose="020B0604020202020204" pitchFamily="34" charset="0"/>
                <a:cs typeface="Arial" panose="020B0604020202020204" pitchFamily="34" charset="0"/>
              </a:rPr>
              <a:t> </a:t>
            </a:r>
            <a:endParaRPr lang="en-IL" sz="1600" dirty="0">
              <a:solidFill>
                <a:srgbClr val="184A39"/>
              </a:solidFill>
              <a:latin typeface="Arial" panose="020B0604020202020204" pitchFamily="34" charset="0"/>
              <a:cs typeface="Arial" panose="020B0604020202020204" pitchFamily="34" charset="0"/>
            </a:endParaRPr>
          </a:p>
          <a:p>
            <a:pPr algn="just" rtl="1">
              <a:lnSpc>
                <a:spcPct val="107000"/>
              </a:lnSpc>
              <a:spcAft>
                <a:spcPts val="800"/>
              </a:spcAft>
            </a:pPr>
            <a:r>
              <a:rPr lang="he-IL" sz="2000" b="1" dirty="0">
                <a:solidFill>
                  <a:srgbClr val="184A39"/>
                </a:solidFill>
                <a:latin typeface="Arial" panose="020B0604020202020204" pitchFamily="34" charset="0"/>
                <a:ea typeface="Calibri" panose="020F0502020204030204" pitchFamily="34" charset="0"/>
              </a:rPr>
              <a:t>תקציב נדרש:</a:t>
            </a:r>
            <a:r>
              <a:rPr lang="he-IL" sz="2400" dirty="0">
                <a:solidFill>
                  <a:srgbClr val="184A39"/>
                </a:solidFill>
                <a:latin typeface="Arial" panose="020B0604020202020204" pitchFamily="34" charset="0"/>
                <a:ea typeface="Calibri" panose="020F0502020204030204" pitchFamily="34" charset="0"/>
                <a:cs typeface="Arial" panose="020B0604020202020204" pitchFamily="34" charset="0"/>
              </a:rPr>
              <a:t> </a:t>
            </a: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2,900,000 ש״ח</a:t>
            </a:r>
          </a:p>
          <a:p>
            <a:pPr algn="just"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solidFill>
                  <a:srgbClr val="184A39"/>
                </a:solidFill>
                <a:latin typeface="Arial" panose="020B0604020202020204" pitchFamily="34" charset="0"/>
                <a:cs typeface="Arial" panose="020B0604020202020204" pitchFamily="34" charset="0"/>
              </a:rPr>
              <a:t>משק </a:t>
            </a:r>
            <a:r>
              <a:rPr lang="he-IL" sz="1600" dirty="0" err="1">
                <a:solidFill>
                  <a:srgbClr val="184A39"/>
                </a:solidFill>
                <a:latin typeface="Arial" panose="020B0604020202020204" pitchFamily="34" charset="0"/>
                <a:cs typeface="Arial" panose="020B0604020202020204" pitchFamily="34" charset="0"/>
              </a:rPr>
              <a:t>תושיה</a:t>
            </a:r>
            <a:r>
              <a:rPr lang="he-IL" sz="1600" dirty="0">
                <a:solidFill>
                  <a:srgbClr val="184A39"/>
                </a:solidFill>
                <a:latin typeface="Arial" panose="020B0604020202020204" pitchFamily="34" charset="0"/>
                <a:cs typeface="Arial" panose="020B0604020202020204" pitchFamily="34" charset="0"/>
              </a:rPr>
              <a:t> הוקם מתוך חלום לפתח את הנגב ולחזק את האחיזה ההיסטורית באזור זה. בנוסף להיותו משק חקלאי יצרני, יקב בוטיק אורגני, משק </a:t>
            </a:r>
            <a:r>
              <a:rPr lang="he-IL" sz="1600" dirty="0" err="1">
                <a:solidFill>
                  <a:srgbClr val="184A39"/>
                </a:solidFill>
                <a:latin typeface="Arial" panose="020B0604020202020204" pitchFamily="34" charset="0"/>
                <a:cs typeface="Arial" panose="020B0604020202020204" pitchFamily="34" charset="0"/>
              </a:rPr>
              <a:t>תושיה</a:t>
            </a:r>
            <a:r>
              <a:rPr lang="he-IL" sz="1600" dirty="0">
                <a:solidFill>
                  <a:srgbClr val="184A39"/>
                </a:solidFill>
                <a:latin typeface="Arial" panose="020B0604020202020204" pitchFamily="34" charset="0"/>
                <a:cs typeface="Arial" panose="020B0604020202020204" pitchFamily="34" charset="0"/>
              </a:rPr>
              <a:t> הינו מרכז חינוכי השואף לחנך בני נוער לאהבת הארץ ולציונות דרך עבודת האדמה. </a:t>
            </a:r>
          </a:p>
          <a:p>
            <a:pPr algn="just"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המשק מעבד בגידול אורגני 31 דונם גפנים, 19 דונם זיתים, אננס, תמרים ורימונים. יקב בוטיק שבו מתארחות קבוצות ונערכים סיורים חווייתיים </a:t>
            </a:r>
          </a:p>
          <a:p>
            <a:pPr algn="just" rtl="1">
              <a:lnSpc>
                <a:spcPct val="107000"/>
              </a:lnSpc>
              <a:spcAft>
                <a:spcPts val="800"/>
              </a:spcAft>
            </a:pP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רוני וגל רוצים להכפיל את היקף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הכרמים, להרחיב את יכולת הייצור של היקב, לשדרג את יכולת האירוח והסיורים של התיירות החקלאית ולהרחיב את  המגורים לקליטת בוגרי צבא נוספים לעבודה מועדפת בחקלאות.</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138515-4187-B194-2638-103140540027}"/>
              </a:ext>
            </a:extLst>
          </p:cNvPr>
          <p:cNvSpPr txBox="1"/>
          <p:nvPr/>
        </p:nvSpPr>
        <p:spPr>
          <a:xfrm rot="20287261">
            <a:off x="334631" y="108590"/>
            <a:ext cx="1731564" cy="369332"/>
          </a:xfrm>
          <a:prstGeom prst="rect">
            <a:avLst/>
          </a:prstGeom>
          <a:noFill/>
        </p:spPr>
        <p:txBody>
          <a:bodyPr wrap="none" rtlCol="0">
            <a:spAutoFit/>
          </a:bodyPr>
          <a:lstStyle/>
          <a:p>
            <a:r>
              <a:rPr lang="he-IL" dirty="0"/>
              <a:t>חקלאות ישראלית</a:t>
            </a:r>
          </a:p>
        </p:txBody>
      </p:sp>
      <p:pic>
        <p:nvPicPr>
          <p:cNvPr id="4" name="Picture 3">
            <a:extLst>
              <a:ext uri="{FF2B5EF4-FFF2-40B4-BE49-F238E27FC236}">
                <a16:creationId xmlns:a16="http://schemas.microsoft.com/office/drawing/2014/main" id="{5FBD9F77-DFAC-16E9-9D5B-83253C2541F3}"/>
              </a:ext>
            </a:extLst>
          </p:cNvPr>
          <p:cNvPicPr>
            <a:picLocks noChangeAspect="1"/>
          </p:cNvPicPr>
          <p:nvPr/>
        </p:nvPicPr>
        <p:blipFill>
          <a:blip r:embed="rId5"/>
          <a:stretch>
            <a:fillRect/>
          </a:stretch>
        </p:blipFill>
        <p:spPr>
          <a:xfrm>
            <a:off x="0" y="2427435"/>
            <a:ext cx="2690988" cy="1982619"/>
          </a:xfrm>
          <a:prstGeom prst="rect">
            <a:avLst/>
          </a:prstGeom>
        </p:spPr>
      </p:pic>
    </p:spTree>
    <p:extLst>
      <p:ext uri="{BB962C8B-B14F-4D97-AF65-F5344CB8AC3E}">
        <p14:creationId xmlns:p14="http://schemas.microsoft.com/office/powerpoint/2010/main" val="256477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AA5320-693D-04D6-7EAA-9FE60CA27D1E}"/>
              </a:ext>
            </a:extLst>
          </p:cNvPr>
          <p:cNvSpPr/>
          <p:nvPr/>
        </p:nvSpPr>
        <p:spPr>
          <a:xfrm>
            <a:off x="3346704" y="332629"/>
            <a:ext cx="3511296" cy="2715768"/>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643882" y="1921081"/>
            <a:ext cx="2618695" cy="1955077"/>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15" name="TextBox 14">
            <a:extLst>
              <a:ext uri="{FF2B5EF4-FFF2-40B4-BE49-F238E27FC236}">
                <a16:creationId xmlns:a16="http://schemas.microsoft.com/office/drawing/2014/main" id="{7BFE996B-4442-F2E6-934F-3E047BAFAFE8}"/>
              </a:ext>
            </a:extLst>
          </p:cNvPr>
          <p:cNvSpPr txBox="1"/>
          <p:nvPr/>
        </p:nvSpPr>
        <p:spPr>
          <a:xfrm>
            <a:off x="342145" y="4058787"/>
            <a:ext cx="6009117" cy="5767989"/>
          </a:xfrm>
          <a:prstGeom prst="rect">
            <a:avLst/>
          </a:prstGeom>
          <a:noFill/>
        </p:spPr>
        <p:txBody>
          <a:bodyPr wrap="square">
            <a:spAutoFit/>
          </a:bodyPr>
          <a:lstStyle/>
          <a:p>
            <a:pPr algn="r" rtl="1">
              <a:lnSpc>
                <a:spcPct val="107000"/>
              </a:lnSpc>
              <a:spcAft>
                <a:spcPts val="800"/>
              </a:spcAft>
            </a:pPr>
            <a:r>
              <a:rPr lang="he-IL" sz="2000" b="1" dirty="0">
                <a:solidFill>
                  <a:srgbClr val="184A39"/>
                </a:solidFill>
                <a:latin typeface="Arial" panose="020B0604020202020204" pitchFamily="34" charset="0"/>
                <a:cs typeface="Arial" panose="020B0604020202020204" pitchFamily="34" charset="0"/>
              </a:rPr>
              <a:t>שם המיזם: </a:t>
            </a:r>
            <a:r>
              <a:rPr lang="he-IL" sz="1600" dirty="0">
                <a:solidFill>
                  <a:srgbClr val="184A39"/>
                </a:solidFill>
                <a:latin typeface="Arial" panose="020B0604020202020204" pitchFamily="34" charset="0"/>
                <a:cs typeface="Arial" panose="020B0604020202020204" pitchFamily="34" charset="0"/>
              </a:rPr>
              <a:t>אדמה חיה</a:t>
            </a:r>
            <a:endParaRPr lang="en-IL" sz="1400" dirty="0">
              <a:solidFill>
                <a:srgbClr val="184A39"/>
              </a:solidFill>
              <a:latin typeface="Arial" panose="020B0604020202020204" pitchFamily="34" charset="0"/>
              <a:cs typeface="Arial" panose="020B0604020202020204" pitchFamily="34" charset="0"/>
            </a:endParaRPr>
          </a:p>
          <a:p>
            <a:pPr algn="r" rtl="1">
              <a:lnSpc>
                <a:spcPct val="107000"/>
              </a:lnSpc>
              <a:spcAft>
                <a:spcPts val="800"/>
              </a:spcAft>
            </a:pPr>
            <a:r>
              <a:rPr lang="he-IL" sz="2000" b="1" dirty="0">
                <a:solidFill>
                  <a:srgbClr val="184A39"/>
                </a:solidFill>
                <a:latin typeface="Arial" panose="020B0604020202020204" pitchFamily="34" charset="0"/>
                <a:cs typeface="Arial" panose="020B0604020202020204" pitchFamily="34" charset="0"/>
              </a:rPr>
              <a:t>מי המקימים: </a:t>
            </a:r>
            <a:r>
              <a:rPr lang="he-IL" sz="1600" dirty="0">
                <a:solidFill>
                  <a:srgbClr val="184A39"/>
                </a:solidFill>
                <a:latin typeface="Arial" panose="020B0604020202020204" pitchFamily="34" charset="0"/>
                <a:cs typeface="Arial" panose="020B0604020202020204" pitchFamily="34" charset="0"/>
              </a:rPr>
              <a:t>לירון ישראלי, עמיחי קרליבך, אייל בן שמחון</a:t>
            </a:r>
            <a:endParaRPr lang="en-IL" sz="1400" dirty="0">
              <a:solidFill>
                <a:srgbClr val="184A39"/>
              </a:solidFill>
              <a:latin typeface="Arial" panose="020B0604020202020204" pitchFamily="34" charset="0"/>
              <a:cs typeface="Arial" panose="020B0604020202020204" pitchFamily="34" charset="0"/>
            </a:endParaRPr>
          </a:p>
          <a:p>
            <a:pPr algn="r" rtl="1">
              <a:lnSpc>
                <a:spcPct val="107000"/>
              </a:lnSpc>
              <a:spcAft>
                <a:spcPts val="800"/>
              </a:spcAft>
            </a:pPr>
            <a:r>
              <a:rPr lang="he-IL" sz="2000" b="1" dirty="0">
                <a:solidFill>
                  <a:srgbClr val="184A39"/>
                </a:solidFill>
                <a:latin typeface="Arial" panose="020B0604020202020204" pitchFamily="34" charset="0"/>
                <a:cs typeface="Arial" panose="020B0604020202020204" pitchFamily="34" charset="0"/>
              </a:rPr>
              <a:t>באיזה שלב נמצאים: </a:t>
            </a:r>
            <a:r>
              <a:rPr lang="he-IL" sz="1600" dirty="0">
                <a:solidFill>
                  <a:srgbClr val="184A39"/>
                </a:solidFill>
                <a:latin typeface="Arial" panose="020B0604020202020204" pitchFamily="34" charset="0"/>
                <a:cs typeface="Arial" panose="020B0604020202020204" pitchFamily="34" charset="0"/>
              </a:rPr>
              <a:t>חברה פעילה</a:t>
            </a:r>
            <a:endParaRPr lang="en-IL" sz="1400" dirty="0">
              <a:solidFill>
                <a:srgbClr val="184A39"/>
              </a:solidFill>
              <a:latin typeface="Arial" panose="020B0604020202020204" pitchFamily="34" charset="0"/>
              <a:cs typeface="Arial" panose="020B0604020202020204" pitchFamily="34" charset="0"/>
            </a:endParaRPr>
          </a:p>
          <a:p>
            <a:pPr algn="r" rtl="1">
              <a:lnSpc>
                <a:spcPct val="107000"/>
              </a:lnSpc>
              <a:spcAft>
                <a:spcPts val="800"/>
              </a:spcAft>
            </a:pPr>
            <a:r>
              <a:rPr lang="he-IL" sz="2000" b="1" dirty="0">
                <a:solidFill>
                  <a:srgbClr val="184A39"/>
                </a:solidFill>
                <a:latin typeface="Arial" panose="020B0604020202020204" pitchFamily="34" charset="0"/>
                <a:cs typeface="Arial" panose="020B0604020202020204" pitchFamily="34" charset="0"/>
              </a:rPr>
              <a:t>מיקום:</a:t>
            </a: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הררית</a:t>
            </a:r>
            <a:endParaRPr lang="he-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latin typeface="Arial" panose="020B0604020202020204" pitchFamily="34" charset="0"/>
                <a:cs typeface="Arial" panose="020B0604020202020204" pitchFamily="34" charset="0"/>
              </a:rPr>
              <a:t>תקציב נדרש: </a:t>
            </a:r>
            <a:r>
              <a:rPr lang="he-IL" sz="1600" dirty="0">
                <a:solidFill>
                  <a:srgbClr val="184A39"/>
                </a:solidFill>
                <a:latin typeface="Arial" panose="020B0604020202020204" pitchFamily="34" charset="0"/>
                <a:cs typeface="Arial" panose="020B0604020202020204" pitchFamily="34" charset="0"/>
              </a:rPr>
              <a:t>500,000 ש״ח</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אדמה חיה, חברה חדשנית בניהול עשבייה במטעים וגידולים שדה, סוללת את הדרך המעשית ביותר לחידוש פוריות הקרקע.</a:t>
            </a: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החברה פתחה את הכשרת המקצוע הראשונה בישראל, המוכרת על ידי משרד העבודה והכלכלה, ומציעה לימודי מקצוע מעשיים בניהול ממשקים סביבתיים בחקלאות. </a:t>
            </a: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מוצר הדגל של החברה הוא תערובות זרעים לצמחיית כיסוי/שירות. כיסוי השטחים החקלאיים בצמחייה ייעודית משפר את שירותי המערכת האגרו-אקולוגים ומסייע בניהול מזיקים ועשבים רעים, שיפור האבקה, הגנה מסחף קרקע ועוד. בשנה האחרונה סיפקה תערובות ושירותים לכ-100 מגדלים על שטח של כ-10,000 דונם והצפי לשנה הקרובה  הוא ליותר מ- 20 אלף דונמים!</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 name="image12.jpg">
            <a:extLst>
              <a:ext uri="{FF2B5EF4-FFF2-40B4-BE49-F238E27FC236}">
                <a16:creationId xmlns:a16="http://schemas.microsoft.com/office/drawing/2014/main" id="{D28BD05F-F300-33A6-75E1-941A51247D0B}"/>
              </a:ext>
            </a:extLst>
          </p:cNvPr>
          <p:cNvPicPr/>
          <p:nvPr/>
        </p:nvPicPr>
        <p:blipFill>
          <a:blip r:embed="rId2"/>
          <a:srcRect/>
          <a:stretch>
            <a:fillRect/>
          </a:stretch>
        </p:blipFill>
        <p:spPr>
          <a:xfrm>
            <a:off x="904762" y="1210187"/>
            <a:ext cx="1206910" cy="956197"/>
          </a:xfrm>
          <a:prstGeom prst="rect">
            <a:avLst/>
          </a:prstGeom>
          <a:ln/>
        </p:spPr>
      </p:pic>
      <p:pic>
        <p:nvPicPr>
          <p:cNvPr id="2" name="Picture 1">
            <a:extLst>
              <a:ext uri="{FF2B5EF4-FFF2-40B4-BE49-F238E27FC236}">
                <a16:creationId xmlns:a16="http://schemas.microsoft.com/office/drawing/2014/main" id="{6FB7B0B5-AE6A-0480-6080-D426E77130A2}"/>
              </a:ext>
            </a:extLst>
          </p:cNvPr>
          <p:cNvPicPr>
            <a:picLocks noChangeAspect="1"/>
          </p:cNvPicPr>
          <p:nvPr/>
        </p:nvPicPr>
        <p:blipFill>
          <a:blip r:embed="rId3"/>
          <a:stretch>
            <a:fillRect/>
          </a:stretch>
        </p:blipFill>
        <p:spPr>
          <a:xfrm>
            <a:off x="2560925" y="2045394"/>
            <a:ext cx="1664054" cy="1955077"/>
          </a:xfrm>
          <a:prstGeom prst="rect">
            <a:avLst/>
          </a:prstGeom>
        </p:spPr>
      </p:pic>
      <p:pic>
        <p:nvPicPr>
          <p:cNvPr id="3" name="Picture 2">
            <a:extLst>
              <a:ext uri="{FF2B5EF4-FFF2-40B4-BE49-F238E27FC236}">
                <a16:creationId xmlns:a16="http://schemas.microsoft.com/office/drawing/2014/main" id="{3995C440-6E9F-1DA1-CFB5-C17570308D53}"/>
              </a:ext>
            </a:extLst>
          </p:cNvPr>
          <p:cNvPicPr>
            <a:picLocks noChangeAspect="1"/>
          </p:cNvPicPr>
          <p:nvPr/>
        </p:nvPicPr>
        <p:blipFill>
          <a:blip r:embed="rId4"/>
          <a:stretch>
            <a:fillRect/>
          </a:stretch>
        </p:blipFill>
        <p:spPr>
          <a:xfrm>
            <a:off x="138053" y="2349013"/>
            <a:ext cx="1750951" cy="1955077"/>
          </a:xfrm>
          <a:prstGeom prst="rect">
            <a:avLst/>
          </a:prstGeom>
        </p:spPr>
      </p:pic>
      <p:pic>
        <p:nvPicPr>
          <p:cNvPr id="4" name="Picture 3">
            <a:extLst>
              <a:ext uri="{FF2B5EF4-FFF2-40B4-BE49-F238E27FC236}">
                <a16:creationId xmlns:a16="http://schemas.microsoft.com/office/drawing/2014/main" id="{BF3F9FDB-CE99-3F37-287F-8A6790AEF592}"/>
              </a:ext>
            </a:extLst>
          </p:cNvPr>
          <p:cNvPicPr>
            <a:picLocks noChangeAspect="1"/>
          </p:cNvPicPr>
          <p:nvPr/>
        </p:nvPicPr>
        <p:blipFill>
          <a:blip r:embed="rId5"/>
          <a:stretch>
            <a:fillRect/>
          </a:stretch>
        </p:blipFill>
        <p:spPr>
          <a:xfrm>
            <a:off x="4627984" y="570280"/>
            <a:ext cx="1723278" cy="2169375"/>
          </a:xfrm>
          <a:prstGeom prst="rect">
            <a:avLst/>
          </a:prstGeom>
        </p:spPr>
      </p:pic>
      <p:sp>
        <p:nvSpPr>
          <p:cNvPr id="5" name="TextBox 4">
            <a:extLst>
              <a:ext uri="{FF2B5EF4-FFF2-40B4-BE49-F238E27FC236}">
                <a16:creationId xmlns:a16="http://schemas.microsoft.com/office/drawing/2014/main" id="{E4389FA2-51C1-DD2E-DC0C-D76BA06A17AD}"/>
              </a:ext>
            </a:extLst>
          </p:cNvPr>
          <p:cNvSpPr txBox="1"/>
          <p:nvPr/>
        </p:nvSpPr>
        <p:spPr>
          <a:xfrm rot="20600987">
            <a:off x="320586" y="504193"/>
            <a:ext cx="1452642" cy="369332"/>
          </a:xfrm>
          <a:prstGeom prst="rect">
            <a:avLst/>
          </a:prstGeom>
          <a:noFill/>
        </p:spPr>
        <p:txBody>
          <a:bodyPr wrap="none" rtlCol="0">
            <a:spAutoFit/>
          </a:bodyPr>
          <a:lstStyle/>
          <a:p>
            <a:r>
              <a:rPr lang="he-IL" dirty="0"/>
              <a:t>השבחת קרקע</a:t>
            </a:r>
          </a:p>
        </p:txBody>
      </p:sp>
    </p:spTree>
    <p:extLst>
      <p:ext uri="{BB962C8B-B14F-4D97-AF65-F5344CB8AC3E}">
        <p14:creationId xmlns:p14="http://schemas.microsoft.com/office/powerpoint/2010/main" val="245660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716360"/>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346704" y="725821"/>
            <a:ext cx="3511296" cy="2715768"/>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2258569" y="1256337"/>
            <a:ext cx="3968495" cy="2679637"/>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 name="image39.jpg">
            <a:extLst>
              <a:ext uri="{FF2B5EF4-FFF2-40B4-BE49-F238E27FC236}">
                <a16:creationId xmlns:a16="http://schemas.microsoft.com/office/drawing/2014/main" id="{2BFB97BE-16E3-98D5-E54E-F0C5E219046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2441448" y="980723"/>
            <a:ext cx="4035552" cy="2804160"/>
          </a:xfrm>
          <a:prstGeom prst="rect">
            <a:avLst/>
          </a:prstGeom>
          <a:ln/>
        </p:spPr>
      </p:pic>
      <p:pic>
        <p:nvPicPr>
          <p:cNvPr id="3" name="תמונה 3">
            <a:extLst>
              <a:ext uri="{FF2B5EF4-FFF2-40B4-BE49-F238E27FC236}">
                <a16:creationId xmlns:a16="http://schemas.microsoft.com/office/drawing/2014/main" id="{5003A19C-CA7D-06FF-D0F9-F6991BFC2E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311" y="1747051"/>
            <a:ext cx="1452613" cy="2037832"/>
          </a:xfrm>
          <a:prstGeom prst="rect">
            <a:avLst/>
          </a:prstGeom>
          <a:noFill/>
        </p:spPr>
      </p:pic>
      <p:sp>
        <p:nvSpPr>
          <p:cNvPr id="10" name="TextBox 9">
            <a:extLst>
              <a:ext uri="{FF2B5EF4-FFF2-40B4-BE49-F238E27FC236}">
                <a16:creationId xmlns:a16="http://schemas.microsoft.com/office/drawing/2014/main" id="{3B0157A9-B525-6B76-8BC0-FD22CF0287CF}"/>
              </a:ext>
            </a:extLst>
          </p:cNvPr>
          <p:cNvSpPr txBox="1"/>
          <p:nvPr/>
        </p:nvSpPr>
        <p:spPr>
          <a:xfrm>
            <a:off x="594455" y="4251696"/>
            <a:ext cx="5669088" cy="6039026"/>
          </a:xfrm>
          <a:prstGeom prst="rect">
            <a:avLst/>
          </a:prstGeom>
          <a:noFill/>
          <a:ln>
            <a:noFill/>
          </a:ln>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ביומיק</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אגריטק</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ד"ר אליעזר אדלשטיין</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חברה פעילה</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שקף, מרום גולן</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אתר: </a:t>
            </a:r>
            <a:r>
              <a:rPr lang="en-US" sz="1600" dirty="0">
                <a:solidFill>
                  <a:srgbClr val="184A39"/>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https://biomicagritech.wixsite.com/biomicagritech</a:t>
            </a:r>
            <a:r>
              <a:rPr lang="en-US" sz="14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תקציב נדרש :</a:t>
            </a:r>
            <a:r>
              <a:rPr lang="he-IL" sz="20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1,000,000 ש״ח</a:t>
            </a:r>
            <a:endParaRPr lang="he-IL" sz="20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p>
          <a:p>
            <a:pPr algn="r" rtl="1">
              <a:lnSpc>
                <a:spcPct val="107000"/>
              </a:lnSpc>
              <a:spcAft>
                <a:spcPts val="800"/>
              </a:spcAft>
            </a:pPr>
            <a:r>
              <a:rPr lang="he-IL" sz="1600" dirty="0">
                <a:solidFill>
                  <a:srgbClr val="184A39"/>
                </a:solidFill>
                <a:latin typeface="Arial" panose="020B0604020202020204" pitchFamily="34" charset="0"/>
                <a:cs typeface="Arial" panose="020B0604020202020204" pitchFamily="34" charset="0"/>
              </a:rPr>
              <a:t>דר' אדלשטיין פיתח שיטה חדשה לגידול ירקות מודלים מלמעלה כלפי מטה לחיסכון בעבודה.</a:t>
            </a: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r>
            <a:b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b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ד״ר אדלשטיין פיתח שיטה חדשה לגידול ירקות מודלים וחיסכון בעבודת גידול ורטיקלי. </a:t>
            </a:r>
            <a:r>
              <a:rPr lang="he-IL" sz="1600" dirty="0">
                <a:solidFill>
                  <a:srgbClr val="184A39"/>
                </a:solidFill>
                <a:latin typeface="Arial" panose="020B0604020202020204" pitchFamily="34" charset="0"/>
                <a:cs typeface="Arial" panose="020B0604020202020204" pitchFamily="34" charset="0"/>
              </a:rPr>
              <a:t>במסגרת הפעילות להוכחת יעילות השיטה נעשו ניסויים במספר זני עגבניות ומלפפונים, בשלוש חממות מסחריות בישראל.</a:t>
            </a:r>
          </a:p>
          <a:p>
            <a:pPr algn="r" rtl="1">
              <a:lnSpc>
                <a:spcPct val="107000"/>
              </a:lnSpc>
              <a:spcAft>
                <a:spcPts val="800"/>
              </a:spcAft>
            </a:pPr>
            <a:r>
              <a:rPr lang="he-IL" sz="1600" dirty="0">
                <a:solidFill>
                  <a:srgbClr val="184A39"/>
                </a:solidFill>
                <a:latin typeface="Arial" panose="020B0604020202020204" pitchFamily="34" charset="0"/>
                <a:cs typeface="Arial" panose="020B0604020202020204" pitchFamily="34" charset="0"/>
              </a:rPr>
              <a:t>החברה זכתה במימון מלא של בחינת יעילות השיטה במרכז מחקר בהולנד בתקציב של 230 אלף אירו.</a:t>
            </a: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מעוניינים בהשקעה על מנת להכשיר חממות נוספות בישראל ולפתח מיכון אוטונומי למערכת.</a:t>
            </a:r>
            <a:endParaRPr lang="he-IL" sz="1600" dirty="0">
              <a:solidFill>
                <a:srgbClr val="184A39"/>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674F04-35A9-77A4-4105-F258BDD66E89}"/>
              </a:ext>
            </a:extLst>
          </p:cNvPr>
          <p:cNvSpPr txBox="1"/>
          <p:nvPr/>
        </p:nvSpPr>
        <p:spPr>
          <a:xfrm rot="20719378">
            <a:off x="320586" y="504193"/>
            <a:ext cx="1478290" cy="369332"/>
          </a:xfrm>
          <a:prstGeom prst="rect">
            <a:avLst/>
          </a:prstGeom>
          <a:noFill/>
        </p:spPr>
        <p:txBody>
          <a:bodyPr wrap="none" rtlCol="0">
            <a:spAutoFit/>
          </a:bodyPr>
          <a:lstStyle/>
          <a:p>
            <a:r>
              <a:rPr lang="he-IL" dirty="0"/>
              <a:t>חקלאות חכמה</a:t>
            </a:r>
            <a:endParaRPr lang="en-IL" dirty="0"/>
          </a:p>
        </p:txBody>
      </p:sp>
    </p:spTree>
    <p:extLst>
      <p:ext uri="{BB962C8B-B14F-4D97-AF65-F5344CB8AC3E}">
        <p14:creationId xmlns:p14="http://schemas.microsoft.com/office/powerpoint/2010/main" val="142516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333225"/>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2679192" y="-115441"/>
            <a:ext cx="4178808" cy="2479614"/>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008376" y="1350510"/>
            <a:ext cx="3511296" cy="1557282"/>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dirty="0"/>
          </a:p>
        </p:txBody>
      </p:sp>
      <p:pic>
        <p:nvPicPr>
          <p:cNvPr id="3" name="תמונה 25">
            <a:extLst>
              <a:ext uri="{FF2B5EF4-FFF2-40B4-BE49-F238E27FC236}">
                <a16:creationId xmlns:a16="http://schemas.microsoft.com/office/drawing/2014/main" id="{B9F91E6C-AD54-14AB-4092-2A4E357E4D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684" y="3497475"/>
            <a:ext cx="3154680" cy="807720"/>
          </a:xfrm>
          <a:prstGeom prst="rect">
            <a:avLst/>
          </a:prstGeom>
          <a:noFill/>
          <a:ln>
            <a:noFill/>
          </a:ln>
        </p:spPr>
      </p:pic>
      <p:pic>
        <p:nvPicPr>
          <p:cNvPr id="4" name="תמונה 24">
            <a:extLst>
              <a:ext uri="{FF2B5EF4-FFF2-40B4-BE49-F238E27FC236}">
                <a16:creationId xmlns:a16="http://schemas.microsoft.com/office/drawing/2014/main" id="{4969B85F-FBCB-1521-13D9-4C5EFAE7CC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9543" y="121952"/>
            <a:ext cx="3116580" cy="3116580"/>
          </a:xfrm>
          <a:prstGeom prst="rect">
            <a:avLst/>
          </a:prstGeom>
          <a:noFill/>
          <a:ln>
            <a:noFill/>
          </a:ln>
        </p:spPr>
      </p:pic>
      <p:sp>
        <p:nvSpPr>
          <p:cNvPr id="9" name="TextBox 8">
            <a:extLst>
              <a:ext uri="{FF2B5EF4-FFF2-40B4-BE49-F238E27FC236}">
                <a16:creationId xmlns:a16="http://schemas.microsoft.com/office/drawing/2014/main" id="{79F26863-4A01-9E2F-DC28-750E9204EE6C}"/>
              </a:ext>
            </a:extLst>
          </p:cNvPr>
          <p:cNvSpPr txBox="1"/>
          <p:nvPr/>
        </p:nvSpPr>
        <p:spPr>
          <a:xfrm>
            <a:off x="630936" y="4704483"/>
            <a:ext cx="5695187" cy="4508927"/>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Algaenite</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הוקם ב:</a:t>
            </a:r>
            <a:r>
              <a:rPr lang="en-US"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2018</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ליאור הסל</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חברה פעילה</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תקציב נדרש: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8,500,000 ש״ח</a:t>
            </a: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ליאור הסל מתמחה בהקמת מערכות הידרופוניות. חברת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GrowPonics</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שבבעלותו מנהלת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פרוייקטים</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להקמה ותחזוקה של מערכות הידרופוניות ברחבי העולם. במסגרת פעילות החברה פותחו מספר פתרונות תומכים לחקלאות הידרופונית ביניהם גידול אצות והפקת דשן צמחי מהן. הפיתוח מאפשר מתן תקן אורגני לגידולי הידרופוניקה. הפרויקט זכה במימון משמעותי של האיחוד האירופי והחברה בתהליך של הקמת מפעל ראשון ישראל ומגייסת מימון לטובת ההקמה.</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EECE6755-3C21-A6C8-2B3B-2721953B2EBC}"/>
              </a:ext>
            </a:extLst>
          </p:cNvPr>
          <p:cNvSpPr txBox="1"/>
          <p:nvPr/>
        </p:nvSpPr>
        <p:spPr>
          <a:xfrm rot="20287261">
            <a:off x="264099" y="193889"/>
            <a:ext cx="1478290" cy="369332"/>
          </a:xfrm>
          <a:prstGeom prst="rect">
            <a:avLst/>
          </a:prstGeom>
          <a:noFill/>
        </p:spPr>
        <p:txBody>
          <a:bodyPr wrap="none" rtlCol="0">
            <a:spAutoFit/>
          </a:bodyPr>
          <a:lstStyle/>
          <a:p>
            <a:r>
              <a:rPr lang="he-IL" dirty="0"/>
              <a:t>חקלאות חכמה</a:t>
            </a:r>
          </a:p>
        </p:txBody>
      </p:sp>
    </p:spTree>
    <p:extLst>
      <p:ext uri="{BB962C8B-B14F-4D97-AF65-F5344CB8AC3E}">
        <p14:creationId xmlns:p14="http://schemas.microsoft.com/office/powerpoint/2010/main" val="382608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428917"/>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1773936" y="-115441"/>
            <a:ext cx="5084064" cy="2479614"/>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2103120" y="1350510"/>
            <a:ext cx="4416552" cy="1557282"/>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dirty="0"/>
          </a:p>
        </p:txBody>
      </p:sp>
      <p:pic>
        <p:nvPicPr>
          <p:cNvPr id="2" name="תמונה 23">
            <a:extLst>
              <a:ext uri="{FF2B5EF4-FFF2-40B4-BE49-F238E27FC236}">
                <a16:creationId xmlns:a16="http://schemas.microsoft.com/office/drawing/2014/main" id="{B36594D0-2508-47EA-6056-50351D731B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3183858"/>
            <a:ext cx="3025140" cy="1034415"/>
          </a:xfrm>
          <a:prstGeom prst="rect">
            <a:avLst/>
          </a:prstGeom>
          <a:noFill/>
          <a:ln>
            <a:noFill/>
          </a:ln>
        </p:spPr>
      </p:pic>
      <p:pic>
        <p:nvPicPr>
          <p:cNvPr id="3" name="תמונה 22">
            <a:extLst>
              <a:ext uri="{FF2B5EF4-FFF2-40B4-BE49-F238E27FC236}">
                <a16:creationId xmlns:a16="http://schemas.microsoft.com/office/drawing/2014/main" id="{25F1D01A-E85C-D9D1-62D1-2CC4EE583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1742" y="384171"/>
            <a:ext cx="2324100" cy="3489960"/>
          </a:xfrm>
          <a:prstGeom prst="rect">
            <a:avLst/>
          </a:prstGeom>
          <a:noFill/>
          <a:ln>
            <a:noFill/>
          </a:ln>
        </p:spPr>
      </p:pic>
      <p:sp>
        <p:nvSpPr>
          <p:cNvPr id="8" name="TextBox 7">
            <a:extLst>
              <a:ext uri="{FF2B5EF4-FFF2-40B4-BE49-F238E27FC236}">
                <a16:creationId xmlns:a16="http://schemas.microsoft.com/office/drawing/2014/main" id="{9C86AC32-5B8D-0219-5A24-AB2C5FA6EFF4}"/>
              </a:ext>
            </a:extLst>
          </p:cNvPr>
          <p:cNvSpPr txBox="1"/>
          <p:nvPr/>
        </p:nvSpPr>
        <p:spPr>
          <a:xfrm>
            <a:off x="981075" y="4494339"/>
            <a:ext cx="5269230" cy="4245458"/>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agrorim</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הוקם ב:</a:t>
            </a:r>
            <a:r>
              <a:rPr lang="en-US"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2017</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נביל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גנאים</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חברה פעילה. רישום מוצר</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תקציב נדרש:</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9,000,000 ש״ח</a:t>
            </a: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החברה מפתחת מוצרים להגנת הצומח כתחליף לקוטלי חרקים מקבוצת העשים ע"י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אנקפסולציה</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של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פרומונים</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ושחרור איטי למשך זמן של כ-200 ימים. פעולת ריסוס אחת באמצעות רחפן, בתחילת העונה, מגנה על הגידול לאורך כל העונה, מהפריחה ועד סיום הקטיף. החברה נמצאת בשלב של תהליך רישום של שני מוצרים יחד עם חברת אדמה.</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89C5D50-D511-387A-A09B-E3CB073AA63D}"/>
              </a:ext>
            </a:extLst>
          </p:cNvPr>
          <p:cNvSpPr txBox="1"/>
          <p:nvPr/>
        </p:nvSpPr>
        <p:spPr>
          <a:xfrm rot="20287261">
            <a:off x="401959" y="193889"/>
            <a:ext cx="1202573" cy="369332"/>
          </a:xfrm>
          <a:prstGeom prst="rect">
            <a:avLst/>
          </a:prstGeom>
          <a:noFill/>
        </p:spPr>
        <p:txBody>
          <a:bodyPr wrap="none" rtlCol="0">
            <a:spAutoFit/>
          </a:bodyPr>
          <a:lstStyle/>
          <a:p>
            <a:r>
              <a:rPr lang="he-IL" dirty="0"/>
              <a:t>פיתוח מוצר</a:t>
            </a:r>
          </a:p>
        </p:txBody>
      </p:sp>
    </p:spTree>
    <p:extLst>
      <p:ext uri="{BB962C8B-B14F-4D97-AF65-F5344CB8AC3E}">
        <p14:creationId xmlns:p14="http://schemas.microsoft.com/office/powerpoint/2010/main" val="285586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524793"/>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742660" y="-115441"/>
            <a:ext cx="3115340" cy="2632376"/>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880884" y="1051148"/>
            <a:ext cx="2719808" cy="2510759"/>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dirty="0"/>
          </a:p>
        </p:txBody>
      </p:sp>
      <p:sp>
        <p:nvSpPr>
          <p:cNvPr id="4" name="TextBox 3">
            <a:extLst>
              <a:ext uri="{FF2B5EF4-FFF2-40B4-BE49-F238E27FC236}">
                <a16:creationId xmlns:a16="http://schemas.microsoft.com/office/drawing/2014/main" id="{5D921BFD-9B6C-D28F-CC4F-E25E707CEAF4}"/>
              </a:ext>
            </a:extLst>
          </p:cNvPr>
          <p:cNvSpPr txBox="1"/>
          <p:nvPr/>
        </p:nvSpPr>
        <p:spPr>
          <a:xfrm>
            <a:off x="704939" y="4390269"/>
            <a:ext cx="5197602" cy="4145687"/>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הקמת חממות הידרופוניות במשק</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עמיחי כהן</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משק פעיל</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מושב חמרה</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תקציב נדרש:</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1,500,000 ש״ח</a:t>
            </a: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p>
          <a:p>
            <a:pPr algn="r" rtl="1">
              <a:lnSpc>
                <a:spcPct val="107000"/>
              </a:lnSpc>
              <a:spcAft>
                <a:spcPts val="800"/>
              </a:spcAft>
            </a:pPr>
            <a:r>
              <a:rPr lang="he-IL" sz="1600" spc="-40" dirty="0">
                <a:solidFill>
                  <a:srgbClr val="000000"/>
                </a:solidFill>
                <a:ea typeface="Arial" panose="020B0604020202020204" pitchFamily="34" charset="0"/>
              </a:rPr>
              <a:t>משק 36 פעיל מזה כ 4 שנים ומעבד כ 55 דונם בבקעת הירדן מטעי </a:t>
            </a:r>
            <a:r>
              <a:rPr lang="he-IL" sz="1600" spc="-40" dirty="0" err="1">
                <a:solidFill>
                  <a:srgbClr val="000000"/>
                </a:solidFill>
                <a:effectLst/>
                <a:ea typeface="Arial" panose="020B0604020202020204" pitchFamily="34" charset="0"/>
              </a:rPr>
              <a:t>ליצי</a:t>
            </a:r>
            <a:r>
              <a:rPr lang="he-IL" sz="1600" spc="-40" dirty="0">
                <a:solidFill>
                  <a:srgbClr val="000000"/>
                </a:solidFill>
                <a:effectLst/>
                <a:ea typeface="Arial" panose="020B0604020202020204" pitchFamily="34" charset="0"/>
              </a:rPr>
              <a:t> ,מנגו ואוכמניות.  </a:t>
            </a:r>
            <a:r>
              <a:rPr lang="he-IL" sz="1600" spc="-40" dirty="0">
                <a:solidFill>
                  <a:srgbClr val="000000"/>
                </a:solidFill>
                <a:ea typeface="Arial" panose="020B0604020202020204" pitchFamily="34" charset="0"/>
              </a:rPr>
              <a:t>בנוסף עוסק המשק בטיפוח </a:t>
            </a:r>
            <a:r>
              <a:rPr lang="he-IL" sz="1600" spc="-40" dirty="0">
                <a:solidFill>
                  <a:srgbClr val="000000"/>
                </a:solidFill>
                <a:effectLst/>
                <a:ea typeface="Arial" panose="020B0604020202020204" pitchFamily="34" charset="0"/>
              </a:rPr>
              <a:t>דבורי דבש. השנה נוספות למשק חממות לעגבניות שרי ופלפל חריף. עמיחי מעוניין להקים בנוסף חממה הידרופונית לגידולי עלים ולשם כך מגייס מימון.</a:t>
            </a:r>
            <a:endParaRPr lang="he-IL" sz="1600" dirty="0">
              <a:solidFill>
                <a:srgbClr val="184A39"/>
              </a:solidFill>
              <a:latin typeface="Arial" panose="020B0604020202020204" pitchFamily="34" charset="0"/>
            </a:endParaRPr>
          </a:p>
          <a:p>
            <a:pPr algn="r" rtl="1">
              <a:lnSpc>
                <a:spcPct val="107000"/>
              </a:lnSpc>
              <a:spcAft>
                <a:spcPts val="800"/>
              </a:spcAft>
            </a:pPr>
            <a:endParaRPr lang="en-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E30CA3-2C66-3DAB-99E9-BA534BD1D8A6}"/>
              </a:ext>
            </a:extLst>
          </p:cNvPr>
          <p:cNvSpPr txBox="1"/>
          <p:nvPr/>
        </p:nvSpPr>
        <p:spPr>
          <a:xfrm rot="20287261">
            <a:off x="137458" y="193889"/>
            <a:ext cx="1731564" cy="369332"/>
          </a:xfrm>
          <a:prstGeom prst="rect">
            <a:avLst/>
          </a:prstGeom>
          <a:noFill/>
        </p:spPr>
        <p:txBody>
          <a:bodyPr wrap="none" rtlCol="0">
            <a:spAutoFit/>
          </a:bodyPr>
          <a:lstStyle/>
          <a:p>
            <a:r>
              <a:rPr lang="he-IL" dirty="0"/>
              <a:t>חקלאות ישראלית</a:t>
            </a:r>
          </a:p>
        </p:txBody>
      </p:sp>
      <p:pic>
        <p:nvPicPr>
          <p:cNvPr id="8" name="Picture 7">
            <a:extLst>
              <a:ext uri="{FF2B5EF4-FFF2-40B4-BE49-F238E27FC236}">
                <a16:creationId xmlns:a16="http://schemas.microsoft.com/office/drawing/2014/main" id="{ACD9675E-B121-0744-0813-E9617DC9B8DE}"/>
              </a:ext>
            </a:extLst>
          </p:cNvPr>
          <p:cNvPicPr>
            <a:picLocks noChangeAspect="1"/>
          </p:cNvPicPr>
          <p:nvPr/>
        </p:nvPicPr>
        <p:blipFill>
          <a:blip r:embed="rId3"/>
          <a:stretch>
            <a:fillRect/>
          </a:stretch>
        </p:blipFill>
        <p:spPr>
          <a:xfrm>
            <a:off x="195064" y="1200747"/>
            <a:ext cx="2920277" cy="3084800"/>
          </a:xfrm>
          <a:prstGeom prst="rect">
            <a:avLst/>
          </a:prstGeom>
        </p:spPr>
      </p:pic>
      <p:pic>
        <p:nvPicPr>
          <p:cNvPr id="9" name="Picture 8">
            <a:extLst>
              <a:ext uri="{FF2B5EF4-FFF2-40B4-BE49-F238E27FC236}">
                <a16:creationId xmlns:a16="http://schemas.microsoft.com/office/drawing/2014/main" id="{04E51DDF-6B2A-E3DC-9106-5653AF03BAEF}"/>
              </a:ext>
            </a:extLst>
          </p:cNvPr>
          <p:cNvPicPr>
            <a:picLocks noChangeAspect="1"/>
          </p:cNvPicPr>
          <p:nvPr/>
        </p:nvPicPr>
        <p:blipFill>
          <a:blip r:embed="rId4"/>
          <a:stretch>
            <a:fillRect/>
          </a:stretch>
        </p:blipFill>
        <p:spPr>
          <a:xfrm>
            <a:off x="4166970" y="544717"/>
            <a:ext cx="2147636" cy="2800580"/>
          </a:xfrm>
          <a:prstGeom prst="rect">
            <a:avLst/>
          </a:prstGeom>
        </p:spPr>
      </p:pic>
    </p:spTree>
    <p:extLst>
      <p:ext uri="{BB962C8B-B14F-4D97-AF65-F5344CB8AC3E}">
        <p14:creationId xmlns:p14="http://schemas.microsoft.com/office/powerpoint/2010/main" val="336268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980672" y="1664789"/>
            <a:ext cx="9407768" cy="6269576"/>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899524" y="725821"/>
            <a:ext cx="2958475" cy="2095975"/>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593804" y="1495599"/>
            <a:ext cx="3058785" cy="1798321"/>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IL"/>
          </a:p>
        </p:txBody>
      </p:sp>
      <p:sp>
        <p:nvSpPr>
          <p:cNvPr id="10" name="TextBox 9">
            <a:extLst>
              <a:ext uri="{FF2B5EF4-FFF2-40B4-BE49-F238E27FC236}">
                <a16:creationId xmlns:a16="http://schemas.microsoft.com/office/drawing/2014/main" id="{3B0157A9-B525-6B76-8BC0-FD22CF0287CF}"/>
              </a:ext>
            </a:extLst>
          </p:cNvPr>
          <p:cNvSpPr txBox="1"/>
          <p:nvPr/>
        </p:nvSpPr>
        <p:spPr>
          <a:xfrm>
            <a:off x="600488" y="4953794"/>
            <a:ext cx="5669088" cy="3879395"/>
          </a:xfrm>
          <a:prstGeom prst="rect">
            <a:avLst/>
          </a:prstGeom>
          <a:noFill/>
          <a:ln>
            <a:noFill/>
          </a:ln>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en-US"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Mata</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נחשון ומנחם פרידמן</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בניית אב טיפוס</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מושב </a:t>
            </a:r>
            <a:r>
              <a:rPr lang="he-IL"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נוב</a:t>
            </a:r>
            <a:endParaRPr lang="en-IL" sz="12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תקציב נדרש :</a:t>
            </a:r>
            <a:r>
              <a:rPr lang="he-IL" sz="20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1,000,000 ש״ח</a:t>
            </a:r>
            <a:endParaRPr lang="he-IL" sz="20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r>
              <a:rPr lang="he-IL" sz="14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r>
            <a:br>
              <a:rPr lang="he-IL" sz="1400" dirty="0">
                <a:solidFill>
                  <a:srgbClr val="184A39"/>
                </a:solidFill>
                <a:effectLst/>
                <a:latin typeface="Arial" panose="020B0604020202020204" pitchFamily="34" charset="0"/>
                <a:ea typeface="Calibri" panose="020F0502020204030204" pitchFamily="34" charset="0"/>
                <a:cs typeface="Arial" panose="020B0604020202020204" pitchFamily="34" charset="0"/>
              </a:rPr>
            </a:br>
            <a:r>
              <a:rPr lang="he-IL" sz="1600" dirty="0">
                <a:solidFill>
                  <a:srgbClr val="184A39"/>
                </a:solidFill>
                <a:latin typeface="Arial" panose="020B0604020202020204" pitchFamily="34" charset="0"/>
                <a:ea typeface="Calibri" panose="020F0502020204030204" pitchFamily="34" charset="0"/>
                <a:cs typeface="Arial" panose="020B0604020202020204" pitchFamily="34" charset="0"/>
              </a:rPr>
              <a:t>מעל 30 שנה מתמחה משפחת פרידמן בגידול וטיפוח עצי פרי נשירים. עם השנים פותחה טכניקה לדילול מקדים של הפרי על מנת לשלוט בגודל וכמות הפרי. החברה הוקמה על מנת לפתח פתרון אוטונומי לדילול ורשמה פטנט על הפתרון. לאחר פיתוח אלגוריתם לזיהוי וקבלת החלטות בונה החברה אב טיפוס ראשון.</a:t>
            </a:r>
            <a:endPar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674F04-35A9-77A4-4105-F258BDD66E89}"/>
              </a:ext>
            </a:extLst>
          </p:cNvPr>
          <p:cNvSpPr txBox="1"/>
          <p:nvPr/>
        </p:nvSpPr>
        <p:spPr>
          <a:xfrm rot="20719378">
            <a:off x="320586" y="504193"/>
            <a:ext cx="1478290" cy="369332"/>
          </a:xfrm>
          <a:prstGeom prst="rect">
            <a:avLst/>
          </a:prstGeom>
          <a:noFill/>
        </p:spPr>
        <p:txBody>
          <a:bodyPr wrap="none" rtlCol="0">
            <a:spAutoFit/>
          </a:bodyPr>
          <a:lstStyle/>
          <a:p>
            <a:r>
              <a:rPr lang="he-IL" dirty="0"/>
              <a:t>חקלאות חכמה</a:t>
            </a:r>
            <a:endParaRPr lang="en-IL" dirty="0"/>
          </a:p>
        </p:txBody>
      </p:sp>
      <p:pic>
        <p:nvPicPr>
          <p:cNvPr id="11" name="Google Shape;305;p17">
            <a:extLst>
              <a:ext uri="{FF2B5EF4-FFF2-40B4-BE49-F238E27FC236}">
                <a16:creationId xmlns:a16="http://schemas.microsoft.com/office/drawing/2014/main" id="{CB1E81BD-B077-35A7-8DDA-CBCC393FD65A}"/>
              </a:ext>
            </a:extLst>
          </p:cNvPr>
          <p:cNvPicPr preferRelativeResize="0"/>
          <p:nvPr/>
        </p:nvPicPr>
        <p:blipFill rotWithShape="1">
          <a:blip r:embed="rId3">
            <a:alphaModFix/>
          </a:blip>
          <a:srcRect/>
          <a:stretch/>
        </p:blipFill>
        <p:spPr>
          <a:xfrm>
            <a:off x="277836" y="1261032"/>
            <a:ext cx="1952555" cy="1979744"/>
          </a:xfrm>
          <a:prstGeom prst="rect">
            <a:avLst/>
          </a:prstGeom>
          <a:noFill/>
          <a:ln>
            <a:noFill/>
          </a:ln>
        </p:spPr>
      </p:pic>
      <p:pic>
        <p:nvPicPr>
          <p:cNvPr id="12" name="Google Shape;281;p28">
            <a:extLst>
              <a:ext uri="{FF2B5EF4-FFF2-40B4-BE49-F238E27FC236}">
                <a16:creationId xmlns:a16="http://schemas.microsoft.com/office/drawing/2014/main" id="{1E3021DA-9F83-5E21-E071-8FC4CEAAAD28}"/>
              </a:ext>
            </a:extLst>
          </p:cNvPr>
          <p:cNvPicPr preferRelativeResize="0"/>
          <p:nvPr/>
        </p:nvPicPr>
        <p:blipFill rotWithShape="1">
          <a:blip r:embed="rId4">
            <a:alphaModFix/>
          </a:blip>
          <a:srcRect/>
          <a:stretch/>
        </p:blipFill>
        <p:spPr>
          <a:xfrm>
            <a:off x="1613000" y="2767795"/>
            <a:ext cx="1952555" cy="1979744"/>
          </a:xfrm>
          <a:prstGeom prst="rect">
            <a:avLst/>
          </a:prstGeom>
          <a:noFill/>
          <a:ln>
            <a:noFill/>
          </a:ln>
        </p:spPr>
      </p:pic>
      <p:pic>
        <p:nvPicPr>
          <p:cNvPr id="13" name="Google Shape;49;p1">
            <a:extLst>
              <a:ext uri="{FF2B5EF4-FFF2-40B4-BE49-F238E27FC236}">
                <a16:creationId xmlns:a16="http://schemas.microsoft.com/office/drawing/2014/main" id="{5A4E2A13-3777-BD60-4AEE-5F21D4D79CBD}"/>
              </a:ext>
            </a:extLst>
          </p:cNvPr>
          <p:cNvPicPr preferRelativeResize="0"/>
          <p:nvPr/>
        </p:nvPicPr>
        <p:blipFill rotWithShape="1">
          <a:blip r:embed="rId5">
            <a:alphaModFix/>
          </a:blip>
          <a:srcRect/>
          <a:stretch/>
        </p:blipFill>
        <p:spPr>
          <a:xfrm>
            <a:off x="4388665" y="1314176"/>
            <a:ext cx="1980192" cy="876065"/>
          </a:xfrm>
          <a:prstGeom prst="rect">
            <a:avLst/>
          </a:prstGeom>
          <a:noFill/>
          <a:ln>
            <a:noFill/>
          </a:ln>
        </p:spPr>
      </p:pic>
    </p:spTree>
    <p:extLst>
      <p:ext uri="{BB962C8B-B14F-4D97-AF65-F5344CB8AC3E}">
        <p14:creationId xmlns:p14="http://schemas.microsoft.com/office/powerpoint/2010/main" val="187999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20AC6B-A5B9-DD94-9B7B-3D93FA7A9A08}"/>
              </a:ext>
            </a:extLst>
          </p:cNvPr>
          <p:cNvPicPr>
            <a:picLocks noChangeAspect="1"/>
          </p:cNvPicPr>
          <p:nvPr/>
        </p:nvPicPr>
        <p:blipFill>
          <a:blip r:embed="rId2"/>
          <a:stretch>
            <a:fillRect/>
          </a:stretch>
        </p:blipFill>
        <p:spPr>
          <a:xfrm rot="5400000">
            <a:off x="-1716362" y="1144039"/>
            <a:ext cx="10290723" cy="6858000"/>
          </a:xfrm>
          <a:prstGeom prst="rect">
            <a:avLst/>
          </a:prstGeom>
        </p:spPr>
      </p:pic>
      <p:sp>
        <p:nvSpPr>
          <p:cNvPr id="6" name="Rectangle 5">
            <a:extLst>
              <a:ext uri="{FF2B5EF4-FFF2-40B4-BE49-F238E27FC236}">
                <a16:creationId xmlns:a16="http://schemas.microsoft.com/office/drawing/2014/main" id="{C2AA5320-693D-04D6-7EAA-9FE60CA27D1E}"/>
              </a:ext>
            </a:extLst>
          </p:cNvPr>
          <p:cNvSpPr/>
          <p:nvPr/>
        </p:nvSpPr>
        <p:spPr>
          <a:xfrm>
            <a:off x="3529584" y="-115441"/>
            <a:ext cx="3328416" cy="2479614"/>
          </a:xfrm>
          <a:prstGeom prst="rect">
            <a:avLst/>
          </a:prstGeom>
          <a:solidFill>
            <a:srgbClr val="184A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IL"/>
          </a:p>
        </p:txBody>
      </p:sp>
      <p:sp>
        <p:nvSpPr>
          <p:cNvPr id="7" name="Rectangle 6">
            <a:extLst>
              <a:ext uri="{FF2B5EF4-FFF2-40B4-BE49-F238E27FC236}">
                <a16:creationId xmlns:a16="http://schemas.microsoft.com/office/drawing/2014/main" id="{170E199B-16BB-CD90-1307-420C4FC41A09}"/>
              </a:ext>
            </a:extLst>
          </p:cNvPr>
          <p:cNvSpPr/>
          <p:nvPr/>
        </p:nvSpPr>
        <p:spPr>
          <a:xfrm>
            <a:off x="3749040" y="1350510"/>
            <a:ext cx="2880360" cy="1889390"/>
          </a:xfrm>
          <a:prstGeom prst="rect">
            <a:avLst/>
          </a:prstGeom>
          <a:noFill/>
          <a:ln w="28575">
            <a:solidFill>
              <a:srgbClr val="184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IL"/>
          </a:p>
        </p:txBody>
      </p:sp>
      <p:sp>
        <p:nvSpPr>
          <p:cNvPr id="3" name="TextBox 2">
            <a:extLst>
              <a:ext uri="{FF2B5EF4-FFF2-40B4-BE49-F238E27FC236}">
                <a16:creationId xmlns:a16="http://schemas.microsoft.com/office/drawing/2014/main" id="{1353CF86-9676-7F76-653C-EDE9150C84D3}"/>
              </a:ext>
            </a:extLst>
          </p:cNvPr>
          <p:cNvSpPr txBox="1"/>
          <p:nvPr/>
        </p:nvSpPr>
        <p:spPr>
          <a:xfrm>
            <a:off x="1188720" y="3521473"/>
            <a:ext cx="4949190" cy="5241050"/>
          </a:xfrm>
          <a:prstGeom prst="rect">
            <a:avLst/>
          </a:prstGeom>
          <a:noFill/>
        </p:spPr>
        <p:txBody>
          <a:bodyPr wrap="square">
            <a:spAutoFit/>
          </a:bodyPr>
          <a:lstStyle/>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שם המיזם: </a:t>
            </a:r>
            <a:r>
              <a:rPr lang="en-US" sz="1600" dirty="0" err="1">
                <a:solidFill>
                  <a:srgbClr val="184A39"/>
                </a:solidFill>
                <a:effectLst/>
                <a:latin typeface="Arial" panose="020B0604020202020204" pitchFamily="34" charset="0"/>
                <a:ea typeface="Calibri" panose="020F0502020204030204" pitchFamily="34" charset="0"/>
                <a:cs typeface="Arial" panose="020B0604020202020204" pitchFamily="34" charset="0"/>
              </a:rPr>
              <a:t>salicrop</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 המקימים: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כרמית אורון</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באיזה שלב נמצאים: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השבחת זנים</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מיקום: </a:t>
            </a:r>
            <a:r>
              <a:rPr lang="he-IL"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כפר ויתקין</a:t>
            </a:r>
            <a:endParaRPr lang="en-IL" sz="14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אתר: </a:t>
            </a:r>
            <a:r>
              <a:rPr lang="en-US" sz="1600" dirty="0">
                <a:solidFill>
                  <a:srgbClr val="184A39"/>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www.salicrop.com</a:t>
            </a:r>
            <a:r>
              <a:rPr lang="en-US" sz="1600" dirty="0">
                <a:solidFill>
                  <a:srgbClr val="184A39"/>
                </a:solidFill>
                <a:effectLst/>
                <a:latin typeface="Arial" panose="020B0604020202020204" pitchFamily="34" charset="0"/>
                <a:ea typeface="Calibri" panose="020F0502020204030204" pitchFamily="34" charset="0"/>
                <a:cs typeface="Arial" panose="020B0604020202020204" pitchFamily="34" charset="0"/>
              </a:rPr>
              <a:t> </a:t>
            </a:r>
            <a:endParaRPr lang="en-IL" sz="1600" dirty="0">
              <a:solidFill>
                <a:srgbClr val="184A39"/>
              </a:solidFill>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000" b="1" dirty="0">
                <a:solidFill>
                  <a:srgbClr val="184A39"/>
                </a:solidFill>
                <a:effectLst/>
                <a:latin typeface="Arial" panose="020B0604020202020204" pitchFamily="34" charset="0"/>
                <a:ea typeface="Calibri" panose="020F0502020204030204" pitchFamily="34" charset="0"/>
                <a:cs typeface="Arial" panose="020B0604020202020204" pitchFamily="34" charset="0"/>
              </a:rPr>
              <a:t>על הפרויקט: </a:t>
            </a:r>
            <a:endParaRPr lang="he-IL" sz="2000" b="1" dirty="0">
              <a:solidFill>
                <a:srgbClr val="184A39"/>
              </a:solidFill>
              <a:latin typeface="Arial" panose="020B060402020202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solidFill>
                  <a:srgbClr val="184A39"/>
                </a:solidFill>
                <a:latin typeface="Arial" panose="020B0604020202020204" pitchFamily="34" charset="0"/>
                <a:cs typeface="Arial" panose="020B0604020202020204" pitchFamily="34" charset="0"/>
              </a:rPr>
              <a:t>החברה מפתחת טיפול ביוכימי ייחודי לשיפור עמידות זרעים.</a:t>
            </a:r>
          </a:p>
          <a:p>
            <a:pPr algn="just" rtl="1">
              <a:lnSpc>
                <a:spcPct val="107000"/>
              </a:lnSpc>
              <a:spcAft>
                <a:spcPts val="800"/>
              </a:spcAft>
            </a:pPr>
            <a:r>
              <a:rPr lang="he-IL" sz="1600" dirty="0">
                <a:solidFill>
                  <a:srgbClr val="184A39"/>
                </a:solidFill>
                <a:latin typeface="Arial" panose="020B0604020202020204" pitchFamily="34" charset="0"/>
                <a:cs typeface="Arial" panose="020B0604020202020204" pitchFamily="34" charset="0"/>
              </a:rPr>
              <a:t>בשש השנים האחרונות ביצעה החברה ניסויים מוצלחים בחיטה תירס עגבנייה ועוד בחלקות מסחריות בישראל והודו בדגש על קרקעות במליחות גבוהה. בעמק המעיינות שסובל מצמצום שטחי הגידול בשל המלחה הצליחה החברה לגרום להרחבת שטחים.  </a:t>
            </a:r>
          </a:p>
          <a:p>
            <a:pPr algn="just" rtl="1">
              <a:lnSpc>
                <a:spcPct val="107000"/>
              </a:lnSpc>
              <a:spcAft>
                <a:spcPts val="800"/>
              </a:spcAft>
            </a:pPr>
            <a:r>
              <a:rPr lang="he-IL" sz="1600" dirty="0">
                <a:solidFill>
                  <a:srgbClr val="184A39"/>
                </a:solidFill>
                <a:latin typeface="Arial" panose="020B0604020202020204" pitchFamily="34" charset="0"/>
                <a:cs typeface="Arial" panose="020B0604020202020204" pitchFamily="34" charset="0"/>
              </a:rPr>
              <a:t> החברה גייסה השקעות מרשות החדשנות, קרן רימונים ועוד ומגייסת כספים על מנת להקים מפעל לטיפול בזרעים בעמק המעיינות.</a:t>
            </a:r>
            <a:endParaRPr lang="en-IL" sz="1600" dirty="0">
              <a:solidFill>
                <a:srgbClr val="184A39"/>
              </a:solidFill>
              <a:latin typeface="Arial" panose="020B0604020202020204" pitchFamily="34" charset="0"/>
              <a:cs typeface="Arial" panose="020B0604020202020204" pitchFamily="34" charset="0"/>
            </a:endParaRPr>
          </a:p>
        </p:txBody>
      </p:sp>
      <p:pic>
        <p:nvPicPr>
          <p:cNvPr id="4" name="image37.jpg">
            <a:extLst>
              <a:ext uri="{FF2B5EF4-FFF2-40B4-BE49-F238E27FC236}">
                <a16:creationId xmlns:a16="http://schemas.microsoft.com/office/drawing/2014/main" id="{18B88875-3978-C5DD-61CE-A831953FF15B}"/>
              </a:ext>
            </a:extLst>
          </p:cNvPr>
          <p:cNvPicPr/>
          <p:nvPr/>
        </p:nvPicPr>
        <p:blipFill>
          <a:blip r:embed="rId4" cstate="print">
            <a:extLst>
              <a:ext uri="{28A0092B-C50C-407E-A947-70E740481C1C}">
                <a14:useLocalDpi xmlns:a14="http://schemas.microsoft.com/office/drawing/2010/main" val="0"/>
              </a:ext>
            </a:extLst>
          </a:blip>
          <a:srcRect t="10387" b="10378"/>
          <a:stretch>
            <a:fillRect/>
          </a:stretch>
        </p:blipFill>
        <p:spPr>
          <a:xfrm>
            <a:off x="3955720" y="214422"/>
            <a:ext cx="2522613" cy="2912826"/>
          </a:xfrm>
          <a:prstGeom prst="rect">
            <a:avLst/>
          </a:prstGeom>
          <a:ln/>
        </p:spPr>
      </p:pic>
      <p:sp>
        <p:nvSpPr>
          <p:cNvPr id="2" name="TextBox 1">
            <a:extLst>
              <a:ext uri="{FF2B5EF4-FFF2-40B4-BE49-F238E27FC236}">
                <a16:creationId xmlns:a16="http://schemas.microsoft.com/office/drawing/2014/main" id="{B7DB1205-AABB-1BF7-E308-82E93EE7A01E}"/>
              </a:ext>
            </a:extLst>
          </p:cNvPr>
          <p:cNvSpPr txBox="1"/>
          <p:nvPr/>
        </p:nvSpPr>
        <p:spPr>
          <a:xfrm rot="20692477">
            <a:off x="320586" y="504193"/>
            <a:ext cx="1326004" cy="369332"/>
          </a:xfrm>
          <a:prstGeom prst="rect">
            <a:avLst/>
          </a:prstGeom>
          <a:noFill/>
        </p:spPr>
        <p:txBody>
          <a:bodyPr wrap="none" rtlCol="0">
            <a:spAutoFit/>
          </a:bodyPr>
          <a:lstStyle/>
          <a:p>
            <a:r>
              <a:rPr lang="he-IL" dirty="0"/>
              <a:t>השבחת זנים</a:t>
            </a:r>
          </a:p>
        </p:txBody>
      </p:sp>
      <p:pic>
        <p:nvPicPr>
          <p:cNvPr id="8" name="Google Shape;774;p19">
            <a:extLst>
              <a:ext uri="{FF2B5EF4-FFF2-40B4-BE49-F238E27FC236}">
                <a16:creationId xmlns:a16="http://schemas.microsoft.com/office/drawing/2014/main" id="{E63F75BF-DB86-F144-B261-A80D004FC583}"/>
              </a:ext>
            </a:extLst>
          </p:cNvPr>
          <p:cNvPicPr preferRelativeResize="0"/>
          <p:nvPr/>
        </p:nvPicPr>
        <p:blipFill rotWithShape="1">
          <a:blip r:embed="rId5">
            <a:alphaModFix/>
          </a:blip>
          <a:srcRect l="-3953"/>
          <a:stretch/>
        </p:blipFill>
        <p:spPr>
          <a:xfrm>
            <a:off x="0" y="1540077"/>
            <a:ext cx="2976982" cy="493815"/>
          </a:xfrm>
          <a:prstGeom prst="rect">
            <a:avLst/>
          </a:prstGeom>
          <a:noFill/>
          <a:ln>
            <a:noFill/>
          </a:ln>
        </p:spPr>
      </p:pic>
    </p:spTree>
    <p:extLst>
      <p:ext uri="{BB962C8B-B14F-4D97-AF65-F5344CB8AC3E}">
        <p14:creationId xmlns:p14="http://schemas.microsoft.com/office/powerpoint/2010/main" val="398021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2442</TotalTime>
  <Words>1057</Words>
  <Application>Microsoft Office PowerPoint</Application>
  <PresentationFormat>מותאם אישית</PresentationFormat>
  <Paragraphs>110</Paragraphs>
  <Slides>14</Slides>
  <Notes>1</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14</vt:i4>
      </vt:variant>
    </vt:vector>
  </HeadingPairs>
  <TitlesOfParts>
    <vt:vector size="18" baseType="lpstr">
      <vt:lpstr>Arial</vt:lpstr>
      <vt:lpstr>Calibri</vt:lpstr>
      <vt:lpstr>Calibri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37</cp:revision>
  <dcterms:created xsi:type="dcterms:W3CDTF">2022-08-18T12:39:28Z</dcterms:created>
  <dcterms:modified xsi:type="dcterms:W3CDTF">2022-10-13T08:05:57Z</dcterms:modified>
</cp:coreProperties>
</file>